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760" r:id="rId2"/>
    <p:sldMasterId id="2147483660" r:id="rId3"/>
  </p:sldMasterIdLst>
  <p:notesMasterIdLst>
    <p:notesMasterId r:id="rId26"/>
  </p:notesMasterIdLst>
  <p:sldIdLst>
    <p:sldId id="265" r:id="rId4"/>
    <p:sldId id="268" r:id="rId5"/>
    <p:sldId id="414" r:id="rId6"/>
    <p:sldId id="432" r:id="rId7"/>
    <p:sldId id="256" r:id="rId8"/>
    <p:sldId id="415" r:id="rId9"/>
    <p:sldId id="263" r:id="rId10"/>
    <p:sldId id="417" r:id="rId11"/>
    <p:sldId id="421" r:id="rId12"/>
    <p:sldId id="264" r:id="rId13"/>
    <p:sldId id="418" r:id="rId14"/>
    <p:sldId id="422" r:id="rId15"/>
    <p:sldId id="261" r:id="rId16"/>
    <p:sldId id="419" r:id="rId17"/>
    <p:sldId id="424" r:id="rId18"/>
    <p:sldId id="260" r:id="rId19"/>
    <p:sldId id="425" r:id="rId20"/>
    <p:sldId id="426" r:id="rId21"/>
    <p:sldId id="430" r:id="rId22"/>
    <p:sldId id="427" r:id="rId23"/>
    <p:sldId id="431" r:id="rId24"/>
    <p:sldId id="428" r:id="rId25"/>
  </p:sldIdLst>
  <p:sldSz cx="12192000" cy="6858000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414">
          <p15:clr>
            <a:srgbClr val="A4A3A4"/>
          </p15:clr>
        </p15:guide>
        <p15:guide id="4" orient="horz" pos="3929">
          <p15:clr>
            <a:srgbClr val="A4A3A4"/>
          </p15:clr>
        </p15:guide>
        <p15:guide id="5" pos="7265">
          <p15:clr>
            <a:srgbClr val="A4A3A4"/>
          </p15:clr>
        </p15:guide>
        <p15:guide id="6" pos="393">
          <p15:clr>
            <a:srgbClr val="A4A3A4"/>
          </p15:clr>
        </p15:guide>
        <p15:guide id="7" pos="7129">
          <p15:clr>
            <a:srgbClr val="A4A3A4"/>
          </p15:clr>
        </p15:guide>
        <p15:guide id="8" pos="52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930"/>
    <a:srgbClr val="C9C4E6"/>
    <a:srgbClr val="479298"/>
    <a:srgbClr val="ABA4D8"/>
    <a:srgbClr val="594CAF"/>
    <a:srgbClr val="272A31"/>
    <a:srgbClr val="2A2351"/>
    <a:srgbClr val="E2F0D9"/>
    <a:srgbClr val="99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D03447BB-5D67-496B-8E87-E561075AD55C}" styleName="Темный стиль 1 —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>
        <p:scale>
          <a:sx n="70" d="100"/>
          <a:sy n="70" d="100"/>
        </p:scale>
        <p:origin x="246" y="570"/>
      </p:cViewPr>
      <p:guideLst>
        <p:guide orient="horz" pos="2160"/>
        <p:guide pos="3840"/>
        <p:guide orient="horz" pos="414"/>
        <p:guide orient="horz" pos="3929"/>
        <p:guide pos="7265"/>
        <p:guide pos="393"/>
        <p:guide pos="7129"/>
        <p:guide pos="52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47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font" Target="fonts/font2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CCD6A1B5-409B-E711-F9B5-064564F442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C4EFFD1-5876-4515-C480-B086A17214E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D312359-1A17-46DB-8FC6-D94BCA2CE3D0}" type="datetimeFigureOut">
              <a:rPr lang="ru-RU"/>
              <a:pPr>
                <a:defRPr/>
              </a:pPr>
              <a:t>20.02.2023</a:t>
            </a:fld>
            <a:endParaRPr lang="ru-RU" dirty="0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A83E03C2-0659-27EE-34DF-879836D70F8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57D7CCA3-983A-6C73-AC9D-9809C17C42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dirty="0"/>
              <a:t>Образец текста</a:t>
            </a:r>
          </a:p>
          <a:p>
            <a:pPr lvl="1"/>
            <a:r>
              <a:rPr lang="ru-RU" noProof="0" dirty="0"/>
              <a:t>Второй уровень</a:t>
            </a:r>
          </a:p>
          <a:p>
            <a:pPr lvl="2"/>
            <a:r>
              <a:rPr lang="ru-RU" noProof="0" dirty="0"/>
              <a:t>Третий уровень</a:t>
            </a:r>
          </a:p>
          <a:p>
            <a:pPr lvl="3"/>
            <a:r>
              <a:rPr lang="ru-RU" noProof="0" dirty="0"/>
              <a:t>Четвертый уровень</a:t>
            </a:r>
          </a:p>
          <a:p>
            <a:pPr lvl="4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7BFA99F-38AB-1365-BCDB-0F40EFACD0D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C0D8DC6-A4E0-5C15-E018-05D5C578AE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fld id="{5B3A8819-EB07-4FBB-94AC-980582697263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>
            <a:extLst>
              <a:ext uri="{FF2B5EF4-FFF2-40B4-BE49-F238E27FC236}">
                <a16:creationId xmlns:a16="http://schemas.microsoft.com/office/drawing/2014/main" id="{9E866F7C-D9C1-BE1A-57AD-26ABF6FE0FC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Заметки 2">
            <a:extLst>
              <a:ext uri="{FF2B5EF4-FFF2-40B4-BE49-F238E27FC236}">
                <a16:creationId xmlns:a16="http://schemas.microsoft.com/office/drawing/2014/main" id="{ED6E241F-3C90-6B1D-D47B-D47A39CAE6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9700" name="Номер слайда 3">
            <a:extLst>
              <a:ext uri="{FF2B5EF4-FFF2-40B4-BE49-F238E27FC236}">
                <a16:creationId xmlns:a16="http://schemas.microsoft.com/office/drawing/2014/main" id="{4E9B71C0-AF06-98C1-9452-656BB63E38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3E555B53-7CB7-47BB-B7F2-37146AADD344}" type="slidenum">
              <a:rPr lang="ru-RU" altLang="en-US">
                <a:latin typeface="times new roman" panose="02020603050405020304" pitchFamily="18" charset="0"/>
              </a:rPr>
              <a:pPr/>
              <a:t>3</a:t>
            </a:fld>
            <a:endParaRPr lang="ru-RU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>
            <a:extLst>
              <a:ext uri="{FF2B5EF4-FFF2-40B4-BE49-F238E27FC236}">
                <a16:creationId xmlns:a16="http://schemas.microsoft.com/office/drawing/2014/main" id="{98F39DF9-3142-54BF-77C2-893E2CEFAE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Заметки 2">
            <a:extLst>
              <a:ext uri="{FF2B5EF4-FFF2-40B4-BE49-F238E27FC236}">
                <a16:creationId xmlns:a16="http://schemas.microsoft.com/office/drawing/2014/main" id="{A020958D-E3BC-292E-0B06-144A90E3F8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1748" name="Номер слайда 3">
            <a:extLst>
              <a:ext uri="{FF2B5EF4-FFF2-40B4-BE49-F238E27FC236}">
                <a16:creationId xmlns:a16="http://schemas.microsoft.com/office/drawing/2014/main" id="{7A62F17B-2DD8-FCD8-565C-F619357473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9684D7F-6F63-40A8-90C7-CE93E7C309BA}" type="slidenum">
              <a:rPr lang="ru-RU" altLang="en-US">
                <a:latin typeface="times new roman" panose="02020603050405020304" pitchFamily="18" charset="0"/>
              </a:rPr>
              <a:pPr/>
              <a:t>4</a:t>
            </a:fld>
            <a:endParaRPr lang="ru-RU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136026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1E29FB-85A0-05E7-2DBF-F8A09A348A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9E8FDDF-8477-4EB9-94E7-F029F7A360DB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0B064B-FD22-83F7-CD23-E38B14562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F9F8CD8-313D-74B7-BCDC-26C2CDD11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25E71E9D-455E-4B9A-8A7E-B2803951A0F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452093857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257CEE-01CE-834B-AC4C-076AF452E6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EA95E26-C515-4A94-AF02-F18FEC57BF93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5A0B8A7-226B-38C9-59F2-A252D799E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2040DF2-53A0-242D-66BD-DA9FD4A26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0E760147-05FB-4D15-83A5-784667497EE2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26826597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A51E539-157C-7164-7F4E-E074160CA0B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041F90B-7C18-4755-B0D1-BCCBBECAEEDA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9DC7085-2824-CA5C-6BA2-8F9F93F56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A861BD8-1DB1-F4F3-F30F-1FA50D4F1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0942A5A5-7D00-4D10-9BAC-2A88A7257078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1451309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9ADE722-1D4B-398B-D26C-8D85265B16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9237910-F23F-4AE1-A35F-4F809556FEFB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D13DAD1-7AED-715C-D8B5-C4929D784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7D8D8D0-16E8-CCF2-C5E0-D0EE151BD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7E20C9CE-4C3E-4169-A833-70042CC7E227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372796807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773080B-A1F1-FE73-DC02-680D6D041A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2426657-B924-45E1-B278-80D0471A657B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C4ACF52-A5CC-206C-C6A5-BD4E6200A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C00B007-D1E0-7CE2-A603-0B98C3221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5977A268-1A7E-4D0B-8B86-18CDBA532C17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169915088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4B034D4-1807-B0CE-2DE1-B19E7E4CF6E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06AAC1D-C05F-47ED-941B-E36AAEBFB096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98B8678-8768-5D83-E3A9-69F10CF34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E36FC1C-8800-05E2-AD92-AFD59ADAC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5FCDC70E-5D72-4296-BB6A-D9EC30E9849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158455866"/>
      </p:ext>
    </p:extLst>
  </p:cSld>
  <p:clrMapOvr>
    <a:masterClrMapping/>
  </p:clrMapOvr>
  <p:transition spd="slow">
    <p:push dir="u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6F5FC7D-6FCC-05A1-BA46-93825618A2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EF23B9C-9F92-46B6-A26E-F190453E83BA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B2A6624-5649-3754-4820-9741CE666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6040B85-DB5B-C273-4042-971D1A26F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5B3500BE-FBA8-42FA-9DCA-30406F9908D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547656220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65D6B64-B46A-596A-CD82-9B2606F297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837FCC1-782B-42F2-89A2-70831EB0FB86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4ED66FD-7531-52E1-D3A7-C96614824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7E9356C-06F6-0C79-ED67-E69055DB8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DCE119EA-90A2-436B-A6D7-B4A125F96B9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82522597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6E902CA-A075-3B9B-C5B2-9E53117C757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AFA0EA3-3A79-4CA1-BAD2-1213DE726BA8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114E8E-7AD4-BCA6-9657-213F04E7F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F064880-121C-ED2F-4FF7-FAE32C43B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9EB1FA80-A863-4D61-8383-14618B5BA02C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44719023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1B2EDB-6EBD-FF50-E369-B9F3C64983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EA6D9AC-8928-413A-809B-EA5044AC68A7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89E70C5-2E0F-F5A5-EB51-7035D4935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7E911DB-1323-5303-89AB-D442C5263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72CB2397-6920-4061-91E4-39077179690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4443810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3390257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1E29FB-85A0-05E7-2DBF-F8A09A348A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9E8FDDF-8477-4EB9-94E7-F029F7A360DB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0B064B-FD22-83F7-CD23-E38B14562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F9F8CD8-313D-74B7-BCDC-26C2CDD11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25E71E9D-455E-4B9A-8A7E-B2803951A0F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946228073"/>
      </p:ext>
    </p:extLst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257CEE-01CE-834B-AC4C-076AF452E6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EA95E26-C515-4A94-AF02-F18FEC57BF93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5A0B8A7-226B-38C9-59F2-A252D799E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2040DF2-53A0-242D-66BD-DA9FD4A26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0E760147-05FB-4D15-83A5-784667497EE2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118325683"/>
      </p:ext>
    </p:extLst>
  </p:cSld>
  <p:clrMapOvr>
    <a:masterClrMapping/>
  </p:clrMapOvr>
  <p:transition spd="slow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A51E539-157C-7164-7F4E-E074160CA0B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041F90B-7C18-4755-B0D1-BCCBBECAEEDA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9DC7085-2824-CA5C-6BA2-8F9F93F56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A861BD8-1DB1-F4F3-F30F-1FA50D4F1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0942A5A5-7D00-4D10-9BAC-2A88A7257078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75864912"/>
      </p:ext>
    </p:extLst>
  </p:cSld>
  <p:clrMapOvr>
    <a:masterClrMapping/>
  </p:clrMapOvr>
  <p:transition spd="slow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9ADE722-1D4B-398B-D26C-8D85265B16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9237910-F23F-4AE1-A35F-4F809556FEFB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D13DAD1-7AED-715C-D8B5-C4929D784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7D8D8D0-16E8-CCF2-C5E0-D0EE151BD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7E20C9CE-4C3E-4169-A833-70042CC7E227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871785863"/>
      </p:ext>
    </p:extLst>
  </p:cSld>
  <p:clrMapOvr>
    <a:masterClrMapping/>
  </p:clrMapOvr>
  <p:transition spd="slow"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773080B-A1F1-FE73-DC02-680D6D041A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2426657-B924-45E1-B278-80D0471A657B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C4ACF52-A5CC-206C-C6A5-BD4E6200A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C00B007-D1E0-7CE2-A603-0B98C3221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5977A268-1A7E-4D0B-8B86-18CDBA532C17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342678844"/>
      </p:ext>
    </p:extLst>
  </p:cSld>
  <p:clrMapOvr>
    <a:masterClrMapping/>
  </p:clrMapOvr>
  <p:transition spd="slow"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4B034D4-1807-B0CE-2DE1-B19E7E4CF6E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06AAC1D-C05F-47ED-941B-E36AAEBFB096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98B8678-8768-5D83-E3A9-69F10CF34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E36FC1C-8800-05E2-AD92-AFD59ADAC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5FCDC70E-5D72-4296-BB6A-D9EC30E9849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0799497"/>
      </p:ext>
    </p:extLst>
  </p:cSld>
  <p:clrMapOvr>
    <a:masterClrMapping/>
  </p:clrMapOvr>
  <p:transition spd="slow">
    <p:push dir="u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6F5FC7D-6FCC-05A1-BA46-93825618A2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EF23B9C-9F92-46B6-A26E-F190453E83BA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B2A6624-5649-3754-4820-9741CE666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6040B85-DB5B-C273-4042-971D1A26F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5B3500BE-FBA8-42FA-9DCA-30406F9908D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596740829"/>
      </p:ext>
    </p:extLst>
  </p:cSld>
  <p:clrMapOvr>
    <a:masterClrMapping/>
  </p:clrMapOvr>
  <p:transition spd="slow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65D6B64-B46A-596A-CD82-9B2606F297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837FCC1-782B-42F2-89A2-70831EB0FB86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4ED66FD-7531-52E1-D3A7-C96614824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7E9356C-06F6-0C79-ED67-E69055DB8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DCE119EA-90A2-436B-A6D7-B4A125F96B9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96064410"/>
      </p:ext>
    </p:extLst>
  </p:cSld>
  <p:clrMapOvr>
    <a:masterClrMapping/>
  </p:clrMapOvr>
  <p:transition spd="slow"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6E902CA-A075-3B9B-C5B2-9E53117C757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AFA0EA3-3A79-4CA1-BAD2-1213DE726BA8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114E8E-7AD4-BCA6-9657-213F04E7F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F064880-121C-ED2F-4FF7-FAE32C43B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9EB1FA80-A863-4D61-8383-14618B5BA02C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095690462"/>
      </p:ext>
    </p:extLst>
  </p:cSld>
  <p:clrMapOvr>
    <a:masterClrMapping/>
  </p:clrMapOvr>
  <p:transition spd="slow"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1B2EDB-6EBD-FF50-E369-B9F3C64983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EA6D9AC-8928-413A-809B-EA5044AC68A7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89E70C5-2E0F-F5A5-EB51-7035D4935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7E911DB-1323-5303-89AB-D442C5263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72CB2397-6920-4061-91E4-39077179690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116015132"/>
      </p:ext>
    </p:extLst>
  </p:cSld>
  <p:clrMapOvr>
    <a:masterClrMapping/>
  </p:clrMapOvr>
  <p:transition spd="slow">
    <p:push dir="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8851023"/>
      </p:ext>
    </p:extLst>
  </p:cSld>
  <p:clrMapOvr>
    <a:masterClrMapping/>
  </p:clrMapOvr>
  <p:transition spd="slow">
    <p:push dir="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BF96EC8-A0AA-8DE8-C178-4F06BF94EDC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DD306F9-137B-4C54-891D-63E9C1170DA3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B10D3B0-D619-0185-8993-B63E032EB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CDE23E-D499-3662-2E3A-79EED05CB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B8593832-F7E8-41D4-B31F-1B7E2E75E28F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964473526"/>
      </p:ext>
    </p:extLst>
  </p:cSld>
  <p:clrMapOvr>
    <a:masterClrMapping/>
  </p:clrMapOvr>
  <p:transition spd="slow">
    <p:push dir="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DE78A72-50F6-2C52-451C-D35FCD4A6E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73E593B-C4B8-4DE4-A19A-9774C45B2393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0E09932-A8A6-24EA-7DEA-567924028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9AE00B5-EFF6-2C4C-85C6-D33D118C0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5992455-7667-4178-A042-7DAAC7803401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122473626"/>
      </p:ext>
    </p:extLst>
  </p:cSld>
  <p:clrMapOvr>
    <a:masterClrMapping/>
  </p:clrMapOvr>
  <p:transition spd="slow">
    <p:push dir="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3E1894B-92FE-D870-E0C8-974E84800FB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FE9CC69-D868-448D-A3C4-744F5DE4CCEE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2163705-73C2-4E0B-51D8-2866C4F5F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C671B61-771E-B853-096C-9A7BBD010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36A61E96-9B2B-43B3-8B91-1143FD6C761A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370586388"/>
      </p:ext>
    </p:extLst>
  </p:cSld>
  <p:clrMapOvr>
    <a:masterClrMapping/>
  </p:clrMapOvr>
  <p:transition spd="slow">
    <p:push dir="u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7FB2B77-FC30-5C5F-37A6-3D20FCFE351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4109F57-15DC-43DA-8EDE-E8C20016C21D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679927C-3406-7DB8-44CD-AFC6C2C52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7298295-1DA1-C4A3-915C-E52268EFB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9AD89D70-9BD2-400A-AB85-8FFC3307C572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582409333"/>
      </p:ext>
    </p:extLst>
  </p:cSld>
  <p:clrMapOvr>
    <a:masterClrMapping/>
  </p:clrMapOvr>
  <p:transition spd="slow">
    <p:push dir="u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CAD3AE9-68B3-5B6F-D04E-DFA3EA3A9A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65A0389-5ABA-4CE5-818C-59EE5F448C2A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E6374C2-020B-FAC0-EB45-1F13D5BB1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AA154D7-AD02-7C7E-1AB0-508818F61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49BEBED3-DFD9-45B1-A4FA-747DD4D6AB3C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511401296"/>
      </p:ext>
    </p:extLst>
  </p:cSld>
  <p:clrMapOvr>
    <a:masterClrMapping/>
  </p:clrMapOvr>
  <p:transition spd="slow">
    <p:push dir="u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46DD3F0-3936-DD5C-2D4E-B2CDFC06FF2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0B3D2E7-D120-48E6-8D5F-D07066081C9D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0045493-87D1-D4D3-021E-50341F9289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418EC07-1810-AE16-683A-9E5A4A154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B6147BCF-329A-4B38-BA1E-6633687E9A85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181424694"/>
      </p:ext>
    </p:extLst>
  </p:cSld>
  <p:clrMapOvr>
    <a:masterClrMapping/>
  </p:clrMapOvr>
  <p:transition spd="slow">
    <p:push dir="u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F55FF96-B417-DA31-549A-AFB56782F1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7C53471-1C79-4712-A65D-4C88BEA27837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E64338A-3EED-1990-5A6F-FA3268D7A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909F4A3-7D11-3F4F-4062-04EEAA485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FE2DD898-F8A2-4AEF-8832-95BB4609AC2F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991736918"/>
      </p:ext>
    </p:extLst>
  </p:cSld>
  <p:clrMapOvr>
    <a:masterClrMapping/>
  </p:clrMapOvr>
  <p:transition spd="slow">
    <p:push dir="u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645BEE4-3ABD-288D-DF9D-9F0F474A36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8C9C0F8-FCE1-4CA3-A6A5-8FB43F784F9F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C1489B7-04D1-28C6-0A36-5829DBF4F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489A199-D65E-2901-43AC-D3AA41FC1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F59A51B1-2E60-4E3A-B47A-13620491070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287236162"/>
      </p:ext>
    </p:extLst>
  </p:cSld>
  <p:clrMapOvr>
    <a:masterClrMapping/>
  </p:clrMapOvr>
  <p:transition spd="slow">
    <p:push dir="u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2553BA7-3DDB-6C52-016E-7537972547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F76BC78-454B-4CBD-BD23-08DDC7F9DC6E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9EBE7DE-C475-B3A6-18D8-7857BCCBF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39572D2-02B1-EADC-60C8-547397D03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5361AC2E-0731-4A0D-81E6-B01EA6983A0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954101835"/>
      </p:ext>
    </p:extLst>
  </p:cSld>
  <p:clrMapOvr>
    <a:masterClrMapping/>
  </p:clrMapOvr>
  <p:transition spd="slow">
    <p:push dir="u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C4D494-1A1E-8EEC-B574-140E85D3267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ECCC6FB-8C1C-4FE6-85E2-E7EF986CC159}" type="datetimeFigureOut">
              <a:rPr lang="ru-RU"/>
              <a:pPr>
                <a:defRPr/>
              </a:pPr>
              <a:t>20.02.2023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9F4ED2-9DAC-964C-3A01-E7C8B49E8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A25A68C-C9F0-C0E5-E0A2-6083CB435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9A42AEDF-2204-4577-92EA-C9C1806C0E02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344493519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zapomnivse.news/page/kontakty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hyperlink" Target="http://zapomnivse.news/page/kontakty" TargetMode="Externa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hyperlink" Target="http://zapomnivse.news/page/kontakty" TargetMode="Externa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470D49F2-D17D-0F86-F304-522BD3858B8C}"/>
              </a:ext>
            </a:extLst>
          </p:cNvPr>
          <p:cNvCxnSpPr/>
          <p:nvPr userDrawn="1"/>
        </p:nvCxnSpPr>
        <p:spPr>
          <a:xfrm>
            <a:off x="649288" y="464024"/>
            <a:ext cx="0" cy="5854890"/>
          </a:xfrm>
          <a:prstGeom prst="line">
            <a:avLst/>
          </a:prstGeom>
          <a:ln>
            <a:gradFill>
              <a:gsLst>
                <a:gs pos="35000">
                  <a:schemeClr val="tx1"/>
                </a:gs>
                <a:gs pos="82000">
                  <a:schemeClr val="tx1"/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Рисунок 12" descr="Изображение выглядит как обеденный сервиз, посуда, чаша, окружен&#10;&#10;Автоматически созданное описание">
            <a:hlinkClick r:id="rId13"/>
            <a:extLst>
              <a:ext uri="{FF2B5EF4-FFF2-40B4-BE49-F238E27FC236}">
                <a16:creationId xmlns:a16="http://schemas.microsoft.com/office/drawing/2014/main" id="{19AB8AF2-904D-FF81-CCA8-405FD924F48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6097588"/>
            <a:ext cx="42862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TextBox 8">
            <a:extLst>
              <a:ext uri="{FF2B5EF4-FFF2-40B4-BE49-F238E27FC236}">
                <a16:creationId xmlns:a16="http://schemas.microsoft.com/office/drawing/2014/main" id="{D3F76289-9AE1-C784-FEB6-D6608A8F81A9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-624681" y="3137694"/>
            <a:ext cx="18557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200">
                <a:solidFill>
                  <a:srgbClr val="262626"/>
                </a:solidFill>
                <a:latin typeface="times new roman" panose="02020603050405020304" pitchFamily="18" charset="0"/>
                <a:ea typeface="Roboto Light" pitchFamily="2" charset="0"/>
                <a:cs typeface="times new roman" panose="02020603050405020304" pitchFamily="18" charset="0"/>
              </a:rPr>
              <a:t>zapomnivse.news</a:t>
            </a:r>
            <a:endParaRPr lang="ru-RU" altLang="en-US" sz="1200">
              <a:solidFill>
                <a:srgbClr val="262626"/>
              </a:solidFill>
              <a:latin typeface="times new roman" panose="02020603050405020304" pitchFamily="18" charset="0"/>
              <a:ea typeface="Roboto Light" pitchFamily="2" charset="0"/>
              <a:cs typeface="times new roman" panose="02020603050405020304" pitchFamily="18" charset="0"/>
            </a:endParaRPr>
          </a:p>
        </p:txBody>
      </p:sp>
      <p:sp>
        <p:nvSpPr>
          <p:cNvPr id="14" name="Номер слайда 5">
            <a:extLst>
              <a:ext uri="{FF2B5EF4-FFF2-40B4-BE49-F238E27FC236}">
                <a16:creationId xmlns:a16="http://schemas.microsoft.com/office/drawing/2014/main" id="{169433DE-411D-CD26-7BE0-49D3998FD8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9063" y="6126163"/>
            <a:ext cx="509587" cy="3540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056E62EF-CFCA-4DED-A7AF-343289DC68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ransition spd="slow">
    <p:push dir="u"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times new roman" panose="02020603050405020304" pitchFamily="18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Рисунок 12" descr="Изображение выглядит как обеденный сервиз, посуда, чаша, окружен&#10;&#10;Автоматически созданное описание">
            <a:hlinkClick r:id="rId13"/>
            <a:extLst>
              <a:ext uri="{FF2B5EF4-FFF2-40B4-BE49-F238E27FC236}">
                <a16:creationId xmlns:a16="http://schemas.microsoft.com/office/drawing/2014/main" id="{19AB8AF2-904D-FF81-CCA8-405FD924F48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6097588"/>
            <a:ext cx="42862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TextBox 8">
            <a:extLst>
              <a:ext uri="{FF2B5EF4-FFF2-40B4-BE49-F238E27FC236}">
                <a16:creationId xmlns:a16="http://schemas.microsoft.com/office/drawing/2014/main" id="{D3F76289-9AE1-C784-FEB6-D6608A8F81A9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-624681" y="3137694"/>
            <a:ext cx="18557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200">
                <a:solidFill>
                  <a:srgbClr val="262626"/>
                </a:solidFill>
                <a:latin typeface="times new roman" panose="02020603050405020304" pitchFamily="18" charset="0"/>
                <a:ea typeface="Roboto Light" pitchFamily="2" charset="0"/>
                <a:cs typeface="times new roman" panose="02020603050405020304" pitchFamily="18" charset="0"/>
              </a:rPr>
              <a:t>zapomnivse.news</a:t>
            </a:r>
            <a:endParaRPr lang="ru-RU" altLang="en-US" sz="1200">
              <a:solidFill>
                <a:srgbClr val="262626"/>
              </a:solidFill>
              <a:latin typeface="times new roman" panose="02020603050405020304" pitchFamily="18" charset="0"/>
              <a:ea typeface="Roboto Light" pitchFamily="2" charset="0"/>
              <a:cs typeface="times new roman" panose="02020603050405020304" pitchFamily="18" charset="0"/>
            </a:endParaRPr>
          </a:p>
        </p:txBody>
      </p:sp>
      <p:sp>
        <p:nvSpPr>
          <p:cNvPr id="14" name="Номер слайда 5">
            <a:extLst>
              <a:ext uri="{FF2B5EF4-FFF2-40B4-BE49-F238E27FC236}">
                <a16:creationId xmlns:a16="http://schemas.microsoft.com/office/drawing/2014/main" id="{169433DE-411D-CD26-7BE0-49D3998FD8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9063" y="6126163"/>
            <a:ext cx="509587" cy="3540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056E62EF-CFCA-4DED-A7AF-343289DC6864}" type="slidenum">
              <a:rPr lang="ru-RU" altLang="en-US" smtClean="0"/>
              <a:pPr/>
              <a:t>‹#›</a:t>
            </a:fld>
            <a:endParaRPr lang="ru-RU" altLang="en-US" dirty="0"/>
          </a:p>
        </p:txBody>
      </p:sp>
    </p:spTree>
    <p:extLst>
      <p:ext uri="{BB962C8B-B14F-4D97-AF65-F5344CB8AC3E}">
        <p14:creationId xmlns:p14="http://schemas.microsoft.com/office/powerpoint/2010/main" val="2842147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 spd="slow">
    <p:push dir="u"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times new roman" panose="02020603050405020304" pitchFamily="18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E4F58EB9-59F7-0984-B31E-32E06B5F327A}"/>
              </a:ext>
            </a:extLst>
          </p:cNvPr>
          <p:cNvCxnSpPr/>
          <p:nvPr userDrawn="1"/>
        </p:nvCxnSpPr>
        <p:spPr>
          <a:xfrm>
            <a:off x="649288" y="464024"/>
            <a:ext cx="0" cy="5854890"/>
          </a:xfrm>
          <a:prstGeom prst="line">
            <a:avLst/>
          </a:prstGeom>
          <a:ln>
            <a:gradFill>
              <a:gsLst>
                <a:gs pos="35000">
                  <a:schemeClr val="bg1"/>
                </a:gs>
                <a:gs pos="82000">
                  <a:schemeClr val="bg1"/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" name="Рисунок 12" descr="Изображение выглядит как обеденный сервиз, посуда, чаша, окружен&#10;&#10;Автоматически созданное описание">
            <a:hlinkClick r:id="rId13"/>
            <a:extLst>
              <a:ext uri="{FF2B5EF4-FFF2-40B4-BE49-F238E27FC236}">
                <a16:creationId xmlns:a16="http://schemas.microsoft.com/office/drawing/2014/main" id="{60844319-FEA1-2095-7B94-5A5018CFF50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6097588"/>
            <a:ext cx="42862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Box 8">
            <a:extLst>
              <a:ext uri="{FF2B5EF4-FFF2-40B4-BE49-F238E27FC236}">
                <a16:creationId xmlns:a16="http://schemas.microsoft.com/office/drawing/2014/main" id="{016B35C2-ABDA-286A-9156-1066A8DA50E4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-624681" y="3137694"/>
            <a:ext cx="18557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200">
                <a:solidFill>
                  <a:schemeClr val="bg1"/>
                </a:solidFill>
                <a:latin typeface="times new roman" panose="02020603050405020304" pitchFamily="18" charset="0"/>
                <a:ea typeface="Roboto Light" pitchFamily="2" charset="0"/>
                <a:cs typeface="times new roman" panose="02020603050405020304" pitchFamily="18" charset="0"/>
              </a:rPr>
              <a:t>zapomnivse.news</a:t>
            </a:r>
            <a:endParaRPr lang="ru-RU" altLang="en-US" sz="1200">
              <a:solidFill>
                <a:schemeClr val="bg1"/>
              </a:solidFill>
              <a:latin typeface="times new roman" panose="02020603050405020304" pitchFamily="18" charset="0"/>
              <a:ea typeface="Roboto Light" pitchFamily="2" charset="0"/>
              <a:cs typeface="times new roman" panose="02020603050405020304" pitchFamily="18" charset="0"/>
            </a:endParaRPr>
          </a:p>
        </p:txBody>
      </p:sp>
      <p:sp>
        <p:nvSpPr>
          <p:cNvPr id="14" name="Номер слайда 5">
            <a:extLst>
              <a:ext uri="{FF2B5EF4-FFF2-40B4-BE49-F238E27FC236}">
                <a16:creationId xmlns:a16="http://schemas.microsoft.com/office/drawing/2014/main" id="{FB5F6BC3-6386-8EBA-DD53-85B08767A5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9063" y="6126163"/>
            <a:ext cx="509587" cy="3540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BE4453E7-BCD6-4C00-B4FE-AAEBC10AD673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ransition spd="slow">
    <p:push dir="u"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times new roman" panose="02020603050405020304" pitchFamily="18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1.png"/><Relationship Id="rId3" Type="http://schemas.openxmlformats.org/officeDocument/2006/relationships/image" Target="../media/image15.png"/><Relationship Id="rId7" Type="http://schemas.openxmlformats.org/officeDocument/2006/relationships/hyperlink" Target="https://t.me/zapomni_vse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zapomnivse.news/" TargetMode="Externa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7.png"/><Relationship Id="rId11" Type="http://schemas.openxmlformats.org/officeDocument/2006/relationships/hyperlink" Target="https://wa.clck.bar/79515504051?text=%D0%97%D0%B4%D1%80%D0%B0%D0%B2%D1%81%D1%82%D0%B2%D1%83%D0%B9%D1%82%D0%B5,%20%D0%9E%D0%BA%D1%81%D0%B0%D0%BD%D0%B0%20%D0%98%D0%B2%D0%B0%D0%BD%D0%BE%D0%B2%D0%BD%D0%B0!" TargetMode="External"/><Relationship Id="rId5" Type="http://schemas.openxmlformats.org/officeDocument/2006/relationships/hyperlink" Target="https://t.me/zapomnivse_news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16.png"/><Relationship Id="rId9" Type="http://schemas.openxmlformats.org/officeDocument/2006/relationships/hyperlink" Target="https://vk.com/zapomnivse.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2A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6A01CD-8C70-99AE-D7C2-1D47FF00E45C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1524000" y="2916238"/>
            <a:ext cx="9144000" cy="102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ru-RU" altLang="en-US" sz="6600" b="1" dirty="0">
                <a:solidFill>
                  <a:schemeClr val="bg1"/>
                </a:solidFill>
                <a:ea typeface="Roboto Black" panose="02000000000000000000" pitchFamily="2" charset="0"/>
                <a:cs typeface="times new roman" panose="02020603050405020304" pitchFamily="18" charset="0"/>
              </a:rPr>
              <a:t>ЗНАЧЕНИЕ СЛОВА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2">
            <a:extLst>
              <a:ext uri="{FF2B5EF4-FFF2-40B4-BE49-F238E27FC236}">
                <a16:creationId xmlns:a16="http://schemas.microsoft.com/office/drawing/2014/main" id="{BFD44D8C-6324-3822-2440-FC07B42F59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623" y="518795"/>
            <a:ext cx="109569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en-US" sz="3200" dirty="0">
                <a:solidFill>
                  <a:srgbClr val="0C0E0D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Слова бывают </a:t>
            </a:r>
            <a:r>
              <a:rPr lang="ru-RU" altLang="en-US" sz="3200" b="1" dirty="0">
                <a:solidFill>
                  <a:srgbClr val="0C0E0D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однозначные</a:t>
            </a:r>
            <a:r>
              <a:rPr lang="ru-RU" altLang="en-US" sz="3200" dirty="0">
                <a:solidFill>
                  <a:srgbClr val="0C0E0D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 (имеющие одно лексическое значение) и </a:t>
            </a:r>
            <a:r>
              <a:rPr lang="ru-RU" altLang="en-US" sz="3200" b="1" dirty="0">
                <a:solidFill>
                  <a:srgbClr val="0C0E0D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многозначные</a:t>
            </a:r>
            <a:r>
              <a:rPr lang="ru-RU" altLang="en-US" sz="3200" dirty="0">
                <a:solidFill>
                  <a:srgbClr val="0C0E0D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 (имеющие несколько значений).</a:t>
            </a:r>
            <a:endParaRPr lang="ru-RU" altLang="en-US" sz="320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B2E65130-A97A-5EE5-8B4A-24E2D231286D}"/>
              </a:ext>
            </a:extLst>
          </p:cNvPr>
          <p:cNvGrpSpPr>
            <a:grpSpLocks/>
          </p:cNvGrpSpPr>
          <p:nvPr/>
        </p:nvGrpSpPr>
        <p:grpSpPr bwMode="auto">
          <a:xfrm>
            <a:off x="618173" y="2020888"/>
            <a:ext cx="5319712" cy="4078287"/>
            <a:chOff x="658812" y="2639989"/>
            <a:chExt cx="5320347" cy="4077785"/>
          </a:xfrm>
        </p:grpSpPr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3933208F-6428-958E-C8B5-0D9112FDF3E1}"/>
                </a:ext>
              </a:extLst>
            </p:cNvPr>
            <p:cNvSpPr/>
            <p:nvPr/>
          </p:nvSpPr>
          <p:spPr>
            <a:xfrm>
              <a:off x="658812" y="2639989"/>
              <a:ext cx="5310821" cy="715874"/>
            </a:xfrm>
            <a:prstGeom prst="rect">
              <a:avLst/>
            </a:prstGeom>
            <a:solidFill>
              <a:srgbClr val="272A3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Times New Roman" panose="02020603050405020304" pitchFamily="18" charset="0"/>
                  <a:ea typeface="Roboto" panose="02000000000000000000" pitchFamily="2" charset="0"/>
                  <a:cs typeface="Times New Roman" panose="02020603050405020304" pitchFamily="18" charset="0"/>
                </a:rPr>
                <a:t>ОДНОЗНАЧНЫЕ СЛОВА</a:t>
              </a:r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AF9D1BE7-9CD1-60DA-6B15-3CD0921606B6}"/>
                </a:ext>
              </a:extLst>
            </p:cNvPr>
            <p:cNvSpPr/>
            <p:nvPr/>
          </p:nvSpPr>
          <p:spPr>
            <a:xfrm>
              <a:off x="668338" y="3433641"/>
              <a:ext cx="5310821" cy="9095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dirty="0">
                  <a:latin typeface="Times New Roman" panose="02020603050405020304" pitchFamily="18" charset="0"/>
                  <a:ea typeface="Roboto Medium" panose="02000000000000000000" pitchFamily="2" charset="0"/>
                  <a:cs typeface="Times New Roman" panose="02020603050405020304" pitchFamily="18" charset="0"/>
                </a:rPr>
                <a:t>Термины, названия инструментов, профессий, разновидностей деревьев, кустарников, ягод, грибов месяцев, дней недели и пр.</a:t>
              </a:r>
            </a:p>
          </p:txBody>
        </p:sp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3405BDD2-F7D9-9D96-9EFC-DC5017FA717F}"/>
                </a:ext>
              </a:extLst>
            </p:cNvPr>
            <p:cNvSpPr/>
            <p:nvPr/>
          </p:nvSpPr>
          <p:spPr>
            <a:xfrm>
              <a:off x="658812" y="4449516"/>
              <a:ext cx="5310821" cy="226825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285750" indent="-28575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Courier New" panose="02070309020205020404" pitchFamily="49" charset="0"/>
                <a:buChar char="o"/>
                <a:defRPr/>
              </a:pPr>
              <a:r>
                <a:rPr lang="ru-RU" sz="1600" i="1" dirty="0">
                  <a:solidFill>
                    <a:srgbClr val="0C0E0D"/>
                  </a:solidFill>
                  <a:latin typeface="Times New Roman" panose="02020603050405020304" pitchFamily="18" charset="0"/>
                  <a:ea typeface="Roboto" panose="02000000000000000000" pitchFamily="2" charset="0"/>
                  <a:cs typeface="Times New Roman" panose="02020603050405020304" pitchFamily="18" charset="0"/>
                </a:rPr>
                <a:t>табурет</a:t>
              </a:r>
            </a:p>
            <a:p>
              <a:pPr marL="285750" indent="-28575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Courier New" panose="02070309020205020404" pitchFamily="49" charset="0"/>
                <a:buChar char="o"/>
                <a:defRPr/>
              </a:pPr>
              <a:r>
                <a:rPr lang="ru-RU" sz="1600" i="1" dirty="0">
                  <a:solidFill>
                    <a:srgbClr val="0C0E0D"/>
                  </a:solidFill>
                  <a:latin typeface="Times New Roman" panose="02020603050405020304" pitchFamily="18" charset="0"/>
                  <a:ea typeface="Roboto" panose="02000000000000000000" pitchFamily="2" charset="0"/>
                  <a:cs typeface="Times New Roman" panose="02020603050405020304" pitchFamily="18" charset="0"/>
                </a:rPr>
                <a:t>сахарница</a:t>
              </a:r>
            </a:p>
            <a:p>
              <a:pPr marL="285750" indent="-28575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Courier New" panose="02070309020205020404" pitchFamily="49" charset="0"/>
                <a:buChar char="o"/>
                <a:defRPr/>
              </a:pPr>
              <a:r>
                <a:rPr lang="ru-RU" sz="1600" i="1" dirty="0">
                  <a:solidFill>
                    <a:srgbClr val="0C0E0D"/>
                  </a:solidFill>
                  <a:latin typeface="Times New Roman" panose="02020603050405020304" pitchFamily="18" charset="0"/>
                  <a:ea typeface="Roboto" panose="02000000000000000000" pitchFamily="2" charset="0"/>
                  <a:cs typeface="Times New Roman" panose="02020603050405020304" pitchFamily="18" charset="0"/>
                </a:rPr>
                <a:t>февраль</a:t>
              </a:r>
            </a:p>
            <a:p>
              <a:pPr marL="285750" indent="-28575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Courier New" panose="02070309020205020404" pitchFamily="49" charset="0"/>
                <a:buChar char="o"/>
                <a:defRPr/>
              </a:pPr>
              <a:r>
                <a:rPr lang="ru-RU" sz="1600" i="1" dirty="0">
                  <a:solidFill>
                    <a:srgbClr val="0C0E0D"/>
                  </a:solidFill>
                  <a:latin typeface="Times New Roman" panose="02020603050405020304" pitchFamily="18" charset="0"/>
                  <a:ea typeface="Roboto" panose="02000000000000000000" pitchFamily="2" charset="0"/>
                  <a:cs typeface="Times New Roman" panose="02020603050405020304" pitchFamily="18" charset="0"/>
                </a:rPr>
                <a:t>суффикс</a:t>
              </a:r>
            </a:p>
            <a:p>
              <a:pPr marL="285750" indent="-28575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Courier New" panose="02070309020205020404" pitchFamily="49" charset="0"/>
                <a:buChar char="o"/>
                <a:defRPr/>
              </a:pPr>
              <a:r>
                <a:rPr lang="ru-RU" sz="1600" i="1" dirty="0">
                  <a:solidFill>
                    <a:srgbClr val="0C0E0D"/>
                  </a:solidFill>
                  <a:latin typeface="Times New Roman" panose="02020603050405020304" pitchFamily="18" charset="0"/>
                  <a:ea typeface="Roboto" panose="02000000000000000000" pitchFamily="2" charset="0"/>
                  <a:cs typeface="Times New Roman" panose="02020603050405020304" pitchFamily="18" charset="0"/>
                </a:rPr>
                <a:t>понедельник</a:t>
              </a:r>
              <a:endParaRPr lang="ru-RU" sz="16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5C318578-FE87-A19F-3910-26F17FEDFED7}"/>
              </a:ext>
            </a:extLst>
          </p:cNvPr>
          <p:cNvGrpSpPr>
            <a:grpSpLocks/>
          </p:cNvGrpSpPr>
          <p:nvPr/>
        </p:nvGrpSpPr>
        <p:grpSpPr bwMode="auto">
          <a:xfrm>
            <a:off x="6207125" y="2020888"/>
            <a:ext cx="5335588" cy="4086225"/>
            <a:chOff x="6207760" y="2639989"/>
            <a:chExt cx="5335587" cy="4085737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0C453D36-4251-FAA9-3C3A-D8ECCB9B7607}"/>
                </a:ext>
              </a:extLst>
            </p:cNvPr>
            <p:cNvSpPr/>
            <p:nvPr/>
          </p:nvSpPr>
          <p:spPr>
            <a:xfrm>
              <a:off x="6223635" y="2639989"/>
              <a:ext cx="5310187" cy="715876"/>
            </a:xfrm>
            <a:prstGeom prst="rect">
              <a:avLst/>
            </a:prstGeom>
            <a:solidFill>
              <a:srgbClr val="272A3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atin typeface="Times New Roman" panose="02020603050405020304" pitchFamily="18" charset="0"/>
                  <a:ea typeface="Roboto" panose="02000000000000000000" pitchFamily="2" charset="0"/>
                  <a:cs typeface="Times New Roman" panose="02020603050405020304" pitchFamily="18" charset="0"/>
                </a:rPr>
                <a:t>МНОГОЗНАЧНЫЕ СЛОВА</a:t>
              </a:r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096BF93B-1AA3-B4CB-7B61-6DC69C3DA821}"/>
                </a:ext>
              </a:extLst>
            </p:cNvPr>
            <p:cNvSpPr/>
            <p:nvPr/>
          </p:nvSpPr>
          <p:spPr>
            <a:xfrm>
              <a:off x="6217285" y="3433644"/>
              <a:ext cx="5326062" cy="90952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dirty="0">
                  <a:latin typeface="Times New Roman" panose="02020603050405020304" pitchFamily="18" charset="0"/>
                  <a:ea typeface="Roboto Medium" panose="02000000000000000000" pitchFamily="2" charset="0"/>
                  <a:cs typeface="Times New Roman" panose="02020603050405020304" pitchFamily="18" charset="0"/>
                </a:rPr>
                <a:t>Большое количество слов имеет несколько (два и более) значений.</a:t>
              </a:r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7BC889E7-2C49-3B1F-DB03-E12408BA6DD0}"/>
                </a:ext>
              </a:extLst>
            </p:cNvPr>
            <p:cNvSpPr/>
            <p:nvPr/>
          </p:nvSpPr>
          <p:spPr>
            <a:xfrm>
              <a:off x="6207760" y="4449523"/>
              <a:ext cx="5326062" cy="227620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342900" indent="-34290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Courier New" panose="02070309020205020404" pitchFamily="49" charset="0"/>
                <a:buChar char="o"/>
                <a:defRPr/>
              </a:pPr>
              <a:r>
                <a:rPr lang="ru-RU" sz="1600" i="1" dirty="0">
                  <a:solidFill>
                    <a:srgbClr val="0C0E0D"/>
                  </a:solidFill>
                  <a:latin typeface="Times New Roman" panose="02020603050405020304" pitchFamily="18" charset="0"/>
                  <a:ea typeface="Roboto" panose="02000000000000000000" pitchFamily="2" charset="0"/>
                  <a:cs typeface="Times New Roman" panose="02020603050405020304" pitchFamily="18" charset="0"/>
                </a:rPr>
                <a:t>голова</a:t>
              </a:r>
            </a:p>
            <a:p>
              <a:pPr marL="342900" indent="-34290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Courier New" panose="02070309020205020404" pitchFamily="49" charset="0"/>
                <a:buChar char="o"/>
                <a:defRPr/>
              </a:pPr>
              <a:r>
                <a:rPr lang="ru-RU" sz="1600" i="1" dirty="0">
                  <a:solidFill>
                    <a:srgbClr val="0C0E0D"/>
                  </a:solidFill>
                  <a:latin typeface="Times New Roman" panose="02020603050405020304" pitchFamily="18" charset="0"/>
                  <a:ea typeface="Roboto" panose="02000000000000000000" pitchFamily="2" charset="0"/>
                  <a:cs typeface="Times New Roman" panose="02020603050405020304" pitchFamily="18" charset="0"/>
                </a:rPr>
                <a:t>язык</a:t>
              </a:r>
            </a:p>
            <a:p>
              <a:pPr marL="342900" indent="-34290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Courier New" panose="02070309020205020404" pitchFamily="49" charset="0"/>
                <a:buChar char="o"/>
                <a:defRPr/>
              </a:pPr>
              <a:r>
                <a:rPr lang="ru-RU" sz="1600" i="1" dirty="0">
                  <a:solidFill>
                    <a:srgbClr val="0C0E0D"/>
                  </a:solidFill>
                  <a:latin typeface="Times New Roman" panose="02020603050405020304" pitchFamily="18" charset="0"/>
                  <a:ea typeface="Roboto" panose="02000000000000000000" pitchFamily="2" charset="0"/>
                  <a:cs typeface="Times New Roman" panose="02020603050405020304" pitchFamily="18" charset="0"/>
                </a:rPr>
                <a:t>соль </a:t>
              </a:r>
            </a:p>
            <a:p>
              <a:pPr marL="342900" indent="-34290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Courier New" panose="02070309020205020404" pitchFamily="49" charset="0"/>
                <a:buChar char="o"/>
                <a:defRPr/>
              </a:pPr>
              <a:r>
                <a:rPr lang="ru-RU" sz="1600" i="1" dirty="0">
                  <a:solidFill>
                    <a:srgbClr val="0C0E0D"/>
                  </a:solidFill>
                  <a:latin typeface="Times New Roman" panose="02020603050405020304" pitchFamily="18" charset="0"/>
                  <a:ea typeface="Roboto" panose="02000000000000000000" pitchFamily="2" charset="0"/>
                  <a:cs typeface="Times New Roman" panose="02020603050405020304" pitchFamily="18" charset="0"/>
                </a:rPr>
                <a:t>рукав</a:t>
              </a:r>
            </a:p>
            <a:p>
              <a:pPr marL="342900" indent="-34290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Courier New" panose="02070309020205020404" pitchFamily="49" charset="0"/>
                <a:buChar char="o"/>
                <a:defRPr/>
              </a:pPr>
              <a:r>
                <a:rPr lang="ru-RU" sz="1600" i="1" dirty="0">
                  <a:solidFill>
                    <a:srgbClr val="0C0E0D"/>
                  </a:solidFill>
                  <a:latin typeface="Times New Roman" panose="02020603050405020304" pitchFamily="18" charset="0"/>
                  <a:ea typeface="Roboto" panose="02000000000000000000" pitchFamily="2" charset="0"/>
                  <a:cs typeface="Times New Roman" panose="02020603050405020304" pitchFamily="18" charset="0"/>
                </a:rPr>
                <a:t>лист</a:t>
              </a: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F53A919-ACED-E539-1A97-EF789C501D56}"/>
              </a:ext>
            </a:extLst>
          </p:cNvPr>
          <p:cNvSpPr/>
          <p:nvPr/>
        </p:nvSpPr>
        <p:spPr bwMode="auto">
          <a:xfrm>
            <a:off x="3289183" y="5880846"/>
            <a:ext cx="5310187" cy="356441"/>
          </a:xfrm>
          <a:prstGeom prst="rect">
            <a:avLst/>
          </a:prstGeom>
          <a:solidFill>
            <a:srgbClr val="272A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ОДНОЗНАЧНОЕ СЛОВО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EA7BC6C2-7A9A-8BFC-695D-DE21E4CFC509}"/>
              </a:ext>
            </a:extLst>
          </p:cNvPr>
          <p:cNvGrpSpPr/>
          <p:nvPr/>
        </p:nvGrpSpPr>
        <p:grpSpPr>
          <a:xfrm>
            <a:off x="7086028" y="2249798"/>
            <a:ext cx="4160586" cy="4160587"/>
            <a:chOff x="8130590" y="3662000"/>
            <a:chExt cx="4539336" cy="4539336"/>
          </a:xfrm>
          <a:solidFill>
            <a:schemeClr val="bg1">
              <a:lumMod val="75000"/>
            </a:schemeClr>
          </a:solidFill>
          <a:effectLst>
            <a:outerShdw blurRad="2540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070A121-A38B-B056-0CDD-4F3CFA003BC2}"/>
                </a:ext>
              </a:extLst>
            </p:cNvPr>
            <p:cNvSpPr/>
            <p:nvPr/>
          </p:nvSpPr>
          <p:spPr>
            <a:xfrm>
              <a:off x="8130590" y="3662000"/>
              <a:ext cx="4539336" cy="4539336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39525DAA-9E6A-B123-FCC2-D48748CA75D0}"/>
                </a:ext>
              </a:extLst>
            </p:cNvPr>
            <p:cNvSpPr/>
            <p:nvPr/>
          </p:nvSpPr>
          <p:spPr>
            <a:xfrm>
              <a:off x="8184629" y="3716039"/>
              <a:ext cx="4431258" cy="443125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</p:grp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AA2EFE1A-F24D-3A58-87F3-162D1B155478}"/>
              </a:ext>
            </a:extLst>
          </p:cNvPr>
          <p:cNvCxnSpPr>
            <a:cxnSpLocks/>
          </p:cNvCxnSpPr>
          <p:nvPr/>
        </p:nvCxnSpPr>
        <p:spPr>
          <a:xfrm>
            <a:off x="4859338" y="2784475"/>
            <a:ext cx="4649787" cy="1954213"/>
          </a:xfrm>
          <a:prstGeom prst="line">
            <a:avLst/>
          </a:prstGeom>
          <a:ln w="38100">
            <a:solidFill>
              <a:srgbClr val="262930"/>
            </a:solidFill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935F6413-8BC8-5723-09B9-84E0F80AFBF6}"/>
              </a:ext>
            </a:extLst>
          </p:cNvPr>
          <p:cNvSpPr/>
          <p:nvPr/>
        </p:nvSpPr>
        <p:spPr>
          <a:xfrm>
            <a:off x="623888" y="1225550"/>
            <a:ext cx="10693400" cy="1571625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eaLnBrk="1" fontAlgn="auto" hangingPunct="1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ПОНЕДЕЛЬНИК,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-а; 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Первый (после воскресенья) день недели.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Встретимся в п.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воскресенья на п.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Расстаёмся до понедельника.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Выходной день - п.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Чистый п.;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Великий п.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(церк.;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первый понедельник Великого поста, когда верующие вспоминают последние беседы Иисуса Христа с народом и учениками).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Доживём до понедельника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(подождём, посмотрим, что будет). </a:t>
            </a:r>
          </a:p>
          <a:p>
            <a:pPr eaLnBrk="1" fontAlgn="auto" hangingPunct="1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Понедельник - день тяжёлый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(Погов.).</a:t>
            </a:r>
            <a:endParaRPr lang="en-US" sz="105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2EDDFA-1A89-9061-663F-7EDD06F40A26}"/>
              </a:ext>
            </a:extLst>
          </p:cNvPr>
          <p:cNvGrpSpPr/>
          <p:nvPr/>
        </p:nvGrpSpPr>
        <p:grpSpPr>
          <a:xfrm>
            <a:off x="7749395" y="2913165"/>
            <a:ext cx="2833853" cy="2833853"/>
            <a:chOff x="8854345" y="4385755"/>
            <a:chExt cx="3091826" cy="3091826"/>
          </a:xfrm>
          <a:effectLst>
            <a:outerShdw blurRad="2540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0515A7B2-E3CD-AAC8-AB34-60D8DEFF3752}"/>
                </a:ext>
              </a:extLst>
            </p:cNvPr>
            <p:cNvSpPr/>
            <p:nvPr/>
          </p:nvSpPr>
          <p:spPr>
            <a:xfrm>
              <a:off x="8854345" y="4385755"/>
              <a:ext cx="3091826" cy="3091826"/>
            </a:xfrm>
            <a:prstGeom prst="ellipse">
              <a:avLst/>
            </a:prstGeom>
            <a:gradFill flip="none" rotWithShape="1">
              <a:gsLst>
                <a:gs pos="1000">
                  <a:srgbClr val="FFFFFF"/>
                </a:gs>
                <a:gs pos="100000">
                  <a:srgbClr val="D9D9D9"/>
                </a:gs>
              </a:gsLst>
              <a:lin ang="108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84F94D4-8D3A-AFCC-E596-9330BD3878D2}"/>
                </a:ext>
              </a:extLst>
            </p:cNvPr>
            <p:cNvSpPr/>
            <p:nvPr/>
          </p:nvSpPr>
          <p:spPr>
            <a:xfrm>
              <a:off x="8891152" y="4422562"/>
              <a:ext cx="3018213" cy="3018213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2D474C4-6EAB-ADC0-3E9C-250AEB331D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075" y="561975"/>
            <a:ext cx="7032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en-US" sz="2400" b="1" dirty="0">
                <a:latin typeface="times new roman" panose="02020603050405020304" pitchFamily="18" charset="0"/>
                <a:ea typeface="Roboto Medium" panose="02000000000000000000" pitchFamily="2" charset="0"/>
                <a:cs typeface="times new roman" panose="02020603050405020304" pitchFamily="18" charset="0"/>
              </a:rPr>
              <a:t>У слова «ПОНЕДЕЛЬНИК» 1 значение.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2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D89BE2C-426F-9272-D9B3-6F50237B9375}"/>
              </a:ext>
            </a:extLst>
          </p:cNvPr>
          <p:cNvSpPr/>
          <p:nvPr/>
        </p:nvSpPr>
        <p:spPr bwMode="auto">
          <a:xfrm>
            <a:off x="6885296" y="657225"/>
            <a:ext cx="5306704" cy="400610"/>
          </a:xfrm>
          <a:prstGeom prst="rect">
            <a:avLst/>
          </a:prstGeom>
          <a:solidFill>
            <a:srgbClr val="272A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МНОГОЗНАЧНОЕ СЛОВО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62AC7907-7FA7-2BC7-1C9D-D863C3DA9752}"/>
              </a:ext>
            </a:extLst>
          </p:cNvPr>
          <p:cNvGrpSpPr/>
          <p:nvPr/>
        </p:nvGrpSpPr>
        <p:grpSpPr>
          <a:xfrm>
            <a:off x="1740710" y="3008722"/>
            <a:ext cx="4593495" cy="4593495"/>
            <a:chOff x="1621376" y="2768619"/>
            <a:chExt cx="5011653" cy="5011653"/>
          </a:xfrm>
          <a:solidFill>
            <a:schemeClr val="bg1">
              <a:lumMod val="65000"/>
            </a:schemeClr>
          </a:solidFill>
          <a:effectLst>
            <a:outerShdw blurRad="2540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86BD9F03-C5ED-2DF0-CCCD-8BE1947B71B2}"/>
                </a:ext>
              </a:extLst>
            </p:cNvPr>
            <p:cNvSpPr/>
            <p:nvPr/>
          </p:nvSpPr>
          <p:spPr>
            <a:xfrm>
              <a:off x="1621376" y="2768619"/>
              <a:ext cx="5011653" cy="5011653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B6D2D994-1B9B-206C-C3FA-F33B49607C53}"/>
                </a:ext>
              </a:extLst>
            </p:cNvPr>
            <p:cNvSpPr/>
            <p:nvPr/>
          </p:nvSpPr>
          <p:spPr>
            <a:xfrm>
              <a:off x="1681037" y="2828280"/>
              <a:ext cx="4892330" cy="489233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91A1697A-B492-3820-6C06-1E78EF04A325}"/>
              </a:ext>
            </a:extLst>
          </p:cNvPr>
          <p:cNvGrpSpPr/>
          <p:nvPr/>
        </p:nvGrpSpPr>
        <p:grpSpPr>
          <a:xfrm>
            <a:off x="2473099" y="3741112"/>
            <a:ext cx="3128715" cy="3128715"/>
            <a:chOff x="2420438" y="3567681"/>
            <a:chExt cx="3413530" cy="3413530"/>
          </a:xfrm>
          <a:blipFill>
            <a:blip r:embed="rId3"/>
            <a:stretch>
              <a:fillRect/>
            </a:stretch>
          </a:blipFill>
          <a:effectLst>
            <a:outerShdw blurRad="2540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A0A3F4A3-005C-92A6-45D2-7AD90DA331E4}"/>
                </a:ext>
              </a:extLst>
            </p:cNvPr>
            <p:cNvSpPr/>
            <p:nvPr/>
          </p:nvSpPr>
          <p:spPr>
            <a:xfrm>
              <a:off x="2420438" y="3567681"/>
              <a:ext cx="3413530" cy="3413530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F5C509A3-C5F0-9C44-7DD9-16A716460047}"/>
                </a:ext>
              </a:extLst>
            </p:cNvPr>
            <p:cNvSpPr/>
            <p:nvPr/>
          </p:nvSpPr>
          <p:spPr>
            <a:xfrm>
              <a:off x="2461074" y="3608317"/>
              <a:ext cx="3332258" cy="3332258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1A3055D7-3234-FEA8-673F-7FF6DF56B5CB}"/>
              </a:ext>
            </a:extLst>
          </p:cNvPr>
          <p:cNvGrpSpPr/>
          <p:nvPr/>
        </p:nvGrpSpPr>
        <p:grpSpPr>
          <a:xfrm>
            <a:off x="-437107" y="4023078"/>
            <a:ext cx="3423673" cy="3423673"/>
            <a:chOff x="1379752" y="2720235"/>
            <a:chExt cx="3425438" cy="3425438"/>
          </a:xfrm>
          <a:solidFill>
            <a:schemeClr val="tx1">
              <a:lumMod val="50000"/>
              <a:lumOff val="50000"/>
            </a:schemeClr>
          </a:solidFill>
          <a:effectLst>
            <a:outerShdw blurRad="2540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5A26D86-E873-A4D4-FB2F-BFF61F1CE38E}"/>
                </a:ext>
              </a:extLst>
            </p:cNvPr>
            <p:cNvSpPr/>
            <p:nvPr/>
          </p:nvSpPr>
          <p:spPr>
            <a:xfrm>
              <a:off x="1379752" y="2720235"/>
              <a:ext cx="3425438" cy="342543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F74AAC77-5D8E-C45E-AD06-B97EC9EC9DF4}"/>
                </a:ext>
              </a:extLst>
            </p:cNvPr>
            <p:cNvSpPr/>
            <p:nvPr/>
          </p:nvSpPr>
          <p:spPr>
            <a:xfrm>
              <a:off x="1420530" y="2761013"/>
              <a:ext cx="3343881" cy="334388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0378F17E-D108-B20F-0ADD-968CDF3A9809}"/>
              </a:ext>
            </a:extLst>
          </p:cNvPr>
          <p:cNvGrpSpPr/>
          <p:nvPr/>
        </p:nvGrpSpPr>
        <p:grpSpPr>
          <a:xfrm>
            <a:off x="108766" y="4568950"/>
            <a:ext cx="2331927" cy="2331927"/>
            <a:chOff x="44917" y="4470879"/>
            <a:chExt cx="2544209" cy="2544209"/>
          </a:xfrm>
          <a:effectLst>
            <a:outerShdw blurRad="2540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F578419E-EF53-FC58-B108-DCDEFEB2738D}"/>
                </a:ext>
              </a:extLst>
            </p:cNvPr>
            <p:cNvSpPr/>
            <p:nvPr/>
          </p:nvSpPr>
          <p:spPr>
            <a:xfrm>
              <a:off x="44917" y="4470879"/>
              <a:ext cx="2544209" cy="2544209"/>
            </a:xfrm>
            <a:prstGeom prst="ellipse">
              <a:avLst/>
            </a:prstGeom>
            <a:gradFill flip="none" rotWithShape="1">
              <a:gsLst>
                <a:gs pos="1000">
                  <a:srgbClr val="FFFFFF"/>
                </a:gs>
                <a:gs pos="100000">
                  <a:srgbClr val="D9D9D9"/>
                </a:gs>
              </a:gsLst>
              <a:lin ang="108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9B6FF0E5-72F0-425B-38EA-4DC595DE90B4}"/>
                </a:ext>
              </a:extLst>
            </p:cNvPr>
            <p:cNvSpPr/>
            <p:nvPr/>
          </p:nvSpPr>
          <p:spPr>
            <a:xfrm>
              <a:off x="75205" y="4501167"/>
              <a:ext cx="2483634" cy="2483634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6654854-9C58-8CA9-7F30-771BE865CAE2}"/>
              </a:ext>
            </a:extLst>
          </p:cNvPr>
          <p:cNvGrpSpPr/>
          <p:nvPr/>
        </p:nvGrpSpPr>
        <p:grpSpPr>
          <a:xfrm>
            <a:off x="5429785" y="4397175"/>
            <a:ext cx="3259861" cy="3259862"/>
            <a:chOff x="5203971" y="4283468"/>
            <a:chExt cx="3556615" cy="3556615"/>
          </a:xfrm>
          <a:solidFill>
            <a:schemeClr val="tx1">
              <a:lumMod val="65000"/>
              <a:lumOff val="35000"/>
            </a:schemeClr>
          </a:solidFill>
          <a:effectLst>
            <a:outerShdw blurRad="2540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0DC7C5C9-BD9D-E0BD-BCFF-ED790CB3DD45}"/>
                </a:ext>
              </a:extLst>
            </p:cNvPr>
            <p:cNvSpPr/>
            <p:nvPr/>
          </p:nvSpPr>
          <p:spPr>
            <a:xfrm>
              <a:off x="5203971" y="4283468"/>
              <a:ext cx="3556615" cy="355661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70F018F7-510F-85F9-2A61-8ED8E9663994}"/>
                </a:ext>
              </a:extLst>
            </p:cNvPr>
            <p:cNvSpPr/>
            <p:nvPr/>
          </p:nvSpPr>
          <p:spPr>
            <a:xfrm>
              <a:off x="5246311" y="4325808"/>
              <a:ext cx="3471935" cy="347193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B5D55CA5-A5DC-2B91-1E5D-95C0C32D8EAD}"/>
              </a:ext>
            </a:extLst>
          </p:cNvPr>
          <p:cNvGrpSpPr/>
          <p:nvPr/>
        </p:nvGrpSpPr>
        <p:grpSpPr>
          <a:xfrm>
            <a:off x="5949540" y="4916930"/>
            <a:ext cx="2220352" cy="2220353"/>
            <a:chOff x="5771040" y="4850537"/>
            <a:chExt cx="2422477" cy="2422477"/>
          </a:xfrm>
          <a:blipFill>
            <a:blip r:embed="rId5"/>
            <a:stretch>
              <a:fillRect/>
            </a:stretch>
          </a:blipFill>
          <a:effectLst>
            <a:outerShdw blurRad="2540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B118CB6-00F1-0AE7-9C86-0618CBFD0E52}"/>
                </a:ext>
              </a:extLst>
            </p:cNvPr>
            <p:cNvSpPr/>
            <p:nvPr/>
          </p:nvSpPr>
          <p:spPr>
            <a:xfrm>
              <a:off x="5771040" y="4850537"/>
              <a:ext cx="2422477" cy="2422477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B5EE1A9A-FD9A-5498-31DF-4F64081641EA}"/>
                </a:ext>
              </a:extLst>
            </p:cNvPr>
            <p:cNvSpPr/>
            <p:nvPr/>
          </p:nvSpPr>
          <p:spPr>
            <a:xfrm>
              <a:off x="5799879" y="4879376"/>
              <a:ext cx="2364800" cy="23648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208A8E8B-AE64-4FFB-0D53-1759264CB98C}"/>
              </a:ext>
            </a:extLst>
          </p:cNvPr>
          <p:cNvGrpSpPr/>
          <p:nvPr/>
        </p:nvGrpSpPr>
        <p:grpSpPr>
          <a:xfrm>
            <a:off x="8245434" y="3827561"/>
            <a:ext cx="4160586" cy="4160587"/>
            <a:chOff x="8130590" y="3662000"/>
            <a:chExt cx="4539336" cy="4539336"/>
          </a:xfrm>
          <a:solidFill>
            <a:schemeClr val="bg1">
              <a:lumMod val="75000"/>
            </a:schemeClr>
          </a:solidFill>
          <a:effectLst>
            <a:outerShdw blurRad="2540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B68437C6-1EB6-0B72-D6F5-22369D79F733}"/>
                </a:ext>
              </a:extLst>
            </p:cNvPr>
            <p:cNvSpPr/>
            <p:nvPr/>
          </p:nvSpPr>
          <p:spPr>
            <a:xfrm>
              <a:off x="8130590" y="3662000"/>
              <a:ext cx="4539336" cy="4539336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EF282F0F-3F58-A70A-62F7-8D9687658B26}"/>
                </a:ext>
              </a:extLst>
            </p:cNvPr>
            <p:cNvSpPr/>
            <p:nvPr/>
          </p:nvSpPr>
          <p:spPr>
            <a:xfrm>
              <a:off x="8184629" y="3716039"/>
              <a:ext cx="4431258" cy="443125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</p:grp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07B993F2-FC76-A877-67D3-3B3FB033B7AA}"/>
              </a:ext>
            </a:extLst>
          </p:cNvPr>
          <p:cNvCxnSpPr>
            <a:cxnSpLocks/>
          </p:cNvCxnSpPr>
          <p:nvPr/>
        </p:nvCxnSpPr>
        <p:spPr>
          <a:xfrm>
            <a:off x="1275068" y="2874682"/>
            <a:ext cx="0" cy="1694143"/>
          </a:xfrm>
          <a:prstGeom prst="line">
            <a:avLst/>
          </a:prstGeom>
          <a:ln w="38100">
            <a:solidFill>
              <a:schemeClr val="tx1">
                <a:lumMod val="90000"/>
                <a:lumOff val="10000"/>
              </a:schemeClr>
            </a:solidFill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F7F9AD96-7959-9DD3-FF1B-929E0BE034D1}"/>
              </a:ext>
            </a:extLst>
          </p:cNvPr>
          <p:cNvCxnSpPr>
            <a:cxnSpLocks/>
            <a:endCxn id="24" idx="0"/>
          </p:cNvCxnSpPr>
          <p:nvPr/>
        </p:nvCxnSpPr>
        <p:spPr>
          <a:xfrm>
            <a:off x="4037457" y="2378635"/>
            <a:ext cx="0" cy="1362477"/>
          </a:xfrm>
          <a:prstGeom prst="line">
            <a:avLst/>
          </a:prstGeom>
          <a:ln w="38100">
            <a:solidFill>
              <a:schemeClr val="tx1">
                <a:lumMod val="90000"/>
                <a:lumOff val="10000"/>
              </a:schemeClr>
            </a:solidFill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9061319D-1ABC-10FE-5B7C-9175034E9B53}"/>
              </a:ext>
            </a:extLst>
          </p:cNvPr>
          <p:cNvCxnSpPr>
            <a:cxnSpLocks/>
          </p:cNvCxnSpPr>
          <p:nvPr/>
        </p:nvCxnSpPr>
        <p:spPr>
          <a:xfrm>
            <a:off x="7091363" y="2832847"/>
            <a:ext cx="0" cy="2083641"/>
          </a:xfrm>
          <a:prstGeom prst="line">
            <a:avLst/>
          </a:prstGeom>
          <a:ln w="38100">
            <a:solidFill>
              <a:schemeClr val="tx1">
                <a:lumMod val="90000"/>
                <a:lumOff val="10000"/>
              </a:schemeClr>
            </a:solidFill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D67B1EC7-1F24-AD9F-2904-014AA3CDEB78}"/>
              </a:ext>
            </a:extLst>
          </p:cNvPr>
          <p:cNvCxnSpPr>
            <a:cxnSpLocks/>
          </p:cNvCxnSpPr>
          <p:nvPr/>
        </p:nvCxnSpPr>
        <p:spPr>
          <a:xfrm>
            <a:off x="10325100" y="3293035"/>
            <a:ext cx="0" cy="1275790"/>
          </a:xfrm>
          <a:prstGeom prst="line">
            <a:avLst/>
          </a:prstGeom>
          <a:ln w="38100">
            <a:solidFill>
              <a:schemeClr val="tx1">
                <a:lumMod val="90000"/>
                <a:lumOff val="10000"/>
              </a:schemeClr>
            </a:solidFill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6131200B-C463-3DC3-D91E-C4658D8E95FB}"/>
              </a:ext>
            </a:extLst>
          </p:cNvPr>
          <p:cNvSpPr/>
          <p:nvPr/>
        </p:nvSpPr>
        <p:spPr>
          <a:xfrm>
            <a:off x="566739" y="1360605"/>
            <a:ext cx="2499190" cy="14073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eaLnBrk="1" fontAlgn="auto" hangingPunct="1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242D33"/>
                </a:solidFill>
                <a:latin typeface="Times New Roman" panose="02020603050405020304" pitchFamily="18" charset="0"/>
              </a:rPr>
              <a:t>(</a:t>
            </a:r>
            <a:r>
              <a:rPr lang="ru-RU" sz="1600" i="1" dirty="0">
                <a:solidFill>
                  <a:srgbClr val="242D33"/>
                </a:solidFill>
                <a:latin typeface="Times New Roman" panose="02020603050405020304" pitchFamily="18" charset="0"/>
              </a:rPr>
              <a:t>мн.</a:t>
            </a:r>
            <a:r>
              <a:rPr lang="ru-RU" sz="1600" dirty="0">
                <a:solidFill>
                  <a:srgbClr val="242D33"/>
                </a:solidFill>
                <a:latin typeface="Times New Roman" panose="02020603050405020304" pitchFamily="18" charset="0"/>
              </a:rPr>
              <a:t> </a:t>
            </a:r>
            <a:r>
              <a:rPr lang="ru-RU" sz="1600" i="1" dirty="0" err="1">
                <a:solidFill>
                  <a:srgbClr val="242D33"/>
                </a:solidFill>
                <a:latin typeface="Times New Roman" panose="02020603050405020304" pitchFamily="18" charset="0"/>
              </a:rPr>
              <a:t>ли́стья</a:t>
            </a:r>
            <a:r>
              <a:rPr lang="ru-RU" sz="1600" dirty="0">
                <a:solidFill>
                  <a:srgbClr val="242D33"/>
                </a:solidFill>
                <a:latin typeface="Times New Roman" panose="02020603050405020304" pitchFamily="18" charset="0"/>
              </a:rPr>
              <a:t> и </a:t>
            </a:r>
            <a:r>
              <a:rPr lang="ru-RU" sz="1600" i="1" dirty="0">
                <a:solidFill>
                  <a:srgbClr val="242D33"/>
                </a:solidFill>
                <a:latin typeface="Times New Roman" panose="02020603050405020304" pitchFamily="18" charset="0"/>
              </a:rPr>
              <a:t>листы́)</a:t>
            </a:r>
            <a:endParaRPr lang="ru-RU" sz="1600" dirty="0">
              <a:solidFill>
                <a:srgbClr val="242D33"/>
              </a:solidFill>
              <a:latin typeface="Times New Roman" panose="02020603050405020304" pitchFamily="18" charset="0"/>
            </a:endParaRPr>
          </a:p>
          <a:p>
            <a:pPr eaLnBrk="1" fontAlgn="auto" hangingPunct="1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242D33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Тонкая зеленая пластинка различной формы на черенке (орган воздушного питания и газообмена у растения). </a:t>
            </a:r>
            <a:endParaRPr lang="en-US" sz="105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229A9DF7-B27F-DF38-504B-A53D935C2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4500" y="1360605"/>
            <a:ext cx="2848535" cy="118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89000"/>
              </a:lnSpc>
            </a:pPr>
            <a:r>
              <a:rPr lang="ru-RU" altLang="en-US" sz="1600" dirty="0">
                <a:solidFill>
                  <a:srgbClr val="242D33"/>
                </a:solidFill>
                <a:latin typeface="times new roman" panose="02020603050405020304" pitchFamily="18" charset="0"/>
              </a:rPr>
              <a:t>(</a:t>
            </a:r>
            <a:r>
              <a:rPr lang="ru-RU" altLang="en-US" sz="1600" i="1" dirty="0">
                <a:solidFill>
                  <a:srgbClr val="242D33"/>
                </a:solidFill>
                <a:latin typeface="times new roman" panose="02020603050405020304" pitchFamily="18" charset="0"/>
              </a:rPr>
              <a:t>мн.</a:t>
            </a:r>
            <a:r>
              <a:rPr lang="ru-RU" altLang="en-US" sz="1600" dirty="0">
                <a:solidFill>
                  <a:srgbClr val="242D33"/>
                </a:solidFill>
                <a:latin typeface="times new roman" panose="02020603050405020304" pitchFamily="18" charset="0"/>
              </a:rPr>
              <a:t> </a:t>
            </a:r>
            <a:r>
              <a:rPr lang="ru-RU" altLang="en-US" sz="1600" i="1" dirty="0">
                <a:solidFill>
                  <a:srgbClr val="242D33"/>
                </a:solidFill>
                <a:latin typeface="times new roman" panose="02020603050405020304" pitchFamily="18" charset="0"/>
              </a:rPr>
              <a:t>листы́</a:t>
            </a:r>
            <a:r>
              <a:rPr lang="ru-RU" altLang="en-US" sz="1600" dirty="0">
                <a:solidFill>
                  <a:srgbClr val="242D33"/>
                </a:solidFill>
                <a:latin typeface="times new roman" panose="02020603050405020304" pitchFamily="18" charset="0"/>
              </a:rPr>
              <a:t>) </a:t>
            </a:r>
            <a:r>
              <a:rPr lang="ru-RU" altLang="en-US" sz="1600" dirty="0">
                <a:solidFill>
                  <a:srgbClr val="242D33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Тонкий, плотный кусок или пласт какого-либо материала. </a:t>
            </a:r>
            <a:r>
              <a:rPr lang="ru-RU" altLang="en-US" sz="1600" i="1" dirty="0">
                <a:solidFill>
                  <a:srgbClr val="242D33"/>
                </a:solidFill>
                <a:latin typeface="times new roman" panose="02020603050405020304" pitchFamily="18" charset="0"/>
              </a:rPr>
              <a:t>Лист бумаги. Лист картона. Стальной лист.</a:t>
            </a:r>
            <a:r>
              <a:rPr lang="ru-RU" altLang="en-US" sz="1600" dirty="0">
                <a:solidFill>
                  <a:srgbClr val="242D33"/>
                </a:solidFill>
                <a:latin typeface="times new roman" panose="02020603050405020304" pitchFamily="18" charset="0"/>
              </a:rPr>
              <a:t> </a:t>
            </a:r>
            <a:endParaRPr lang="en-US" altLang="en-US" sz="1600" dirty="0">
              <a:solidFill>
                <a:srgbClr val="242D33"/>
              </a:solidFill>
              <a:latin typeface="times new roman" panose="02020603050405020304" pitchFamily="18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63CBEAA3-A162-8291-5D24-FB56199F8CA3}"/>
              </a:ext>
            </a:extLst>
          </p:cNvPr>
          <p:cNvSpPr/>
          <p:nvPr/>
        </p:nvSpPr>
        <p:spPr>
          <a:xfrm>
            <a:off x="5778501" y="1360605"/>
            <a:ext cx="3078628" cy="14073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eaLnBrk="1" fontAlgn="auto" hangingPunct="1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242D33"/>
                </a:solidFill>
                <a:latin typeface="Times New Roman" panose="02020603050405020304" pitchFamily="18" charset="0"/>
              </a:rPr>
              <a:t>(</a:t>
            </a:r>
            <a:r>
              <a:rPr lang="ru-RU" sz="1600" i="1" dirty="0">
                <a:solidFill>
                  <a:srgbClr val="242D33"/>
                </a:solidFill>
                <a:latin typeface="Times New Roman" panose="02020603050405020304" pitchFamily="18" charset="0"/>
              </a:rPr>
              <a:t>мн.</a:t>
            </a:r>
            <a:r>
              <a:rPr lang="ru-RU" sz="1600" dirty="0">
                <a:solidFill>
                  <a:srgbClr val="242D33"/>
                </a:solidFill>
                <a:latin typeface="Times New Roman" panose="02020603050405020304" pitchFamily="18" charset="0"/>
              </a:rPr>
              <a:t> </a:t>
            </a:r>
            <a:r>
              <a:rPr lang="ru-RU" sz="1600" i="1" dirty="0">
                <a:solidFill>
                  <a:srgbClr val="242D33"/>
                </a:solidFill>
                <a:latin typeface="Times New Roman" panose="02020603050405020304" pitchFamily="18" charset="0"/>
              </a:rPr>
              <a:t>листы́</a:t>
            </a:r>
            <a:r>
              <a:rPr lang="ru-RU" sz="1600" dirty="0">
                <a:solidFill>
                  <a:srgbClr val="242D33"/>
                </a:solidFill>
                <a:latin typeface="Times New Roman" panose="02020603050405020304" pitchFamily="18" charset="0"/>
              </a:rPr>
              <a:t>) </a:t>
            </a:r>
            <a:r>
              <a:rPr lang="ru-RU" sz="1600" i="1" dirty="0">
                <a:solidFill>
                  <a:srgbClr val="242D33"/>
                </a:solidFill>
                <a:latin typeface="Times New Roman" panose="02020603050405020304" pitchFamily="18" charset="0"/>
              </a:rPr>
              <a:t>с определением. Полигр. </a:t>
            </a:r>
            <a:r>
              <a:rPr lang="ru-RU" sz="1600" dirty="0">
                <a:solidFill>
                  <a:srgbClr val="242D33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Единица измерения, применяемая в издательском и полиграфическом деле, разного характера в зависимости от того, что измеряется. </a:t>
            </a:r>
            <a:r>
              <a:rPr lang="ru-RU" sz="1600" i="1" dirty="0">
                <a:solidFill>
                  <a:srgbClr val="242D33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Авторский лист</a:t>
            </a:r>
            <a:r>
              <a:rPr lang="ru-RU" sz="1600" dirty="0">
                <a:solidFill>
                  <a:srgbClr val="242D33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 </a:t>
            </a:r>
            <a:endParaRPr lang="en-US" sz="105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22B23D56-5E6D-B2FD-26B3-9AA41B6581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42375" y="1360605"/>
            <a:ext cx="2690813" cy="1845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89000"/>
              </a:lnSpc>
            </a:pPr>
            <a:r>
              <a:rPr lang="ru-RU" altLang="en-US" sz="1600" dirty="0">
                <a:solidFill>
                  <a:srgbClr val="242D33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(</a:t>
            </a:r>
            <a:r>
              <a:rPr lang="ru-RU" altLang="en-US" sz="1600" i="1" dirty="0">
                <a:solidFill>
                  <a:srgbClr val="242D33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мн.</a:t>
            </a:r>
            <a:r>
              <a:rPr lang="ru-RU" altLang="en-US" sz="1600" dirty="0">
                <a:solidFill>
                  <a:srgbClr val="242D33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 </a:t>
            </a:r>
            <a:r>
              <a:rPr lang="ru-RU" altLang="en-US" sz="1600" i="1" dirty="0">
                <a:solidFill>
                  <a:srgbClr val="242D33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листы́</a:t>
            </a:r>
            <a:r>
              <a:rPr lang="ru-RU" altLang="en-US" sz="1600" dirty="0">
                <a:solidFill>
                  <a:srgbClr val="242D33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) </a:t>
            </a:r>
            <a:r>
              <a:rPr lang="ru-RU" altLang="en-US" sz="1600" i="1" dirty="0">
                <a:solidFill>
                  <a:srgbClr val="242D33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обычно с определением.</a:t>
            </a:r>
            <a:r>
              <a:rPr lang="ru-RU" altLang="en-US" sz="1600" dirty="0">
                <a:solidFill>
                  <a:srgbClr val="242D33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lnSpc>
                <a:spcPct val="89000"/>
              </a:lnSpc>
            </a:pPr>
            <a:r>
              <a:rPr lang="ru-RU" altLang="en-US" sz="1600" dirty="0">
                <a:solidFill>
                  <a:srgbClr val="242D33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Документ, удостоверяющий что-л. или содержащий какое-л. предписание. Бланк для занесения каких-л. сведений. </a:t>
            </a:r>
            <a:r>
              <a:rPr lang="ru-RU" altLang="en-US" sz="1600" i="1" dirty="0">
                <a:solidFill>
                  <a:srgbClr val="242D33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Наградной лист. Опросный лист.</a:t>
            </a:r>
            <a:endParaRPr lang="en-US" altLang="en-US" sz="160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4513551C-7F20-D43A-7266-28C977E33122}"/>
              </a:ext>
            </a:extLst>
          </p:cNvPr>
          <p:cNvGrpSpPr/>
          <p:nvPr/>
        </p:nvGrpSpPr>
        <p:grpSpPr>
          <a:xfrm>
            <a:off x="8908801" y="4490928"/>
            <a:ext cx="2833853" cy="2833853"/>
            <a:chOff x="8854345" y="4385755"/>
            <a:chExt cx="3091826" cy="3091826"/>
          </a:xfrm>
          <a:blipFill>
            <a:blip r:embed="rId6"/>
            <a:stretch>
              <a:fillRect/>
            </a:stretch>
          </a:blipFill>
          <a:effectLst>
            <a:outerShdw blurRad="2540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1F6FC4F0-FD9A-3D28-E820-29FA819BA393}"/>
                </a:ext>
              </a:extLst>
            </p:cNvPr>
            <p:cNvSpPr/>
            <p:nvPr/>
          </p:nvSpPr>
          <p:spPr>
            <a:xfrm>
              <a:off x="8854345" y="4385755"/>
              <a:ext cx="3091826" cy="3091826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21ECD7E0-387B-75F9-0F0C-0B5EC512C417}"/>
                </a:ext>
              </a:extLst>
            </p:cNvPr>
            <p:cNvSpPr/>
            <p:nvPr/>
          </p:nvSpPr>
          <p:spPr>
            <a:xfrm>
              <a:off x="8891152" y="4422562"/>
              <a:ext cx="3018213" cy="3018213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036BCE55-2084-8EA3-5A59-50B47D6C9F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075" y="561975"/>
            <a:ext cx="53149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en-US" sz="2400" b="1">
                <a:latin typeface="times new roman" panose="02020603050405020304" pitchFamily="18" charset="0"/>
                <a:ea typeface="Roboto Medium" panose="02000000000000000000" pitchFamily="2" charset="0"/>
                <a:cs typeface="times new roman" panose="02020603050405020304" pitchFamily="18" charset="0"/>
              </a:rPr>
              <a:t>У слова «ЛИСТ» 4 значения.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2" grpId="0"/>
      <p:bldP spid="59" grpId="0"/>
      <p:bldP spid="62" grpId="0"/>
      <p:bldP spid="6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3F2939CA-2996-79B5-CD5B-6F38E7B876FF}"/>
              </a:ext>
            </a:extLst>
          </p:cNvPr>
          <p:cNvGrpSpPr/>
          <p:nvPr/>
        </p:nvGrpSpPr>
        <p:grpSpPr>
          <a:xfrm>
            <a:off x="839789" y="673212"/>
            <a:ext cx="10477500" cy="5570756"/>
            <a:chOff x="582706" y="1133961"/>
            <a:chExt cx="9125174" cy="5570756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4736E2D4-D7D2-AD67-80A9-9C8CC2CAD98D}"/>
                </a:ext>
              </a:extLst>
            </p:cNvPr>
            <p:cNvSpPr/>
            <p:nvPr/>
          </p:nvSpPr>
          <p:spPr>
            <a:xfrm>
              <a:off x="582706" y="1137024"/>
              <a:ext cx="9125174" cy="458395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Times New Roman" panose="02020603050405020304" pitchFamily="18" charset="0"/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4F256569-479A-94CA-83F2-216FFB3B7027}"/>
                </a:ext>
              </a:extLst>
            </p:cNvPr>
            <p:cNvSpPr txBox="1"/>
            <p:nvPr/>
          </p:nvSpPr>
          <p:spPr>
            <a:xfrm>
              <a:off x="934423" y="1133961"/>
              <a:ext cx="8548555" cy="5570756"/>
            </a:xfrm>
            <a:prstGeom prst="rect">
              <a:avLst/>
            </a:prstGeom>
            <a:noFill/>
            <a:ln>
              <a:noFill/>
            </a:ln>
            <a:effectLst/>
            <a:sp3d prstMaterial="metal">
              <a:bevelT w="88900" h="88900"/>
            </a:sp3d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Определите, какие слова связывают приведенные лексические единицы.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36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</a:t>
              </a: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метла ______________машина</a:t>
              </a:r>
              <a:endParaRPr lang="ru-RU" sz="36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сыр     ______________компьютер</a:t>
              </a:r>
              <a:endParaRPr lang="ru-RU" sz="36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жемчуг _____________ванная</a:t>
              </a:r>
              <a:endParaRPr lang="ru-RU" sz="36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мобильник __________гимнастика</a:t>
              </a:r>
              <a:endParaRPr lang="ru-RU" sz="36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              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3200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32771" name="TextBox 4">
            <a:extLst>
              <a:ext uri="{FF2B5EF4-FFF2-40B4-BE49-F238E27FC236}">
                <a16:creationId xmlns:a16="http://schemas.microsoft.com/office/drawing/2014/main" id="{213A15F4-B0A9-0490-EE74-E2B2082662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" y="5934075"/>
            <a:ext cx="824166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en-US" dirty="0">
                <a:solidFill>
                  <a:srgbClr val="BFB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Олимпиада «Будущие исследователи – будущее науки» / 2010-2011</a:t>
            </a:r>
          </a:p>
          <a:p>
            <a:pPr eaLnBrk="1" hangingPunct="1"/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3A227C-1878-4CCD-C3B1-9469A0F74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  <a:solidFill>
            <a:schemeClr val="bg1">
              <a:lumMod val="85000"/>
            </a:schemeClr>
          </a:solidFill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 anchorCtr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000" dirty="0">
                <a:latin typeface="Times New Roman" panose="02020603050405020304" pitchFamily="18" charset="0"/>
                <a:ea typeface="Roboto Medium" panose="02000000000000000000" pitchFamily="2" charset="0"/>
                <a:cs typeface="Times New Roman" panose="02020603050405020304" pitchFamily="18" charset="0"/>
              </a:rPr>
              <a:t>метла </a:t>
            </a:r>
            <a:r>
              <a:rPr lang="ru-RU" sz="6000" dirty="0">
                <a:solidFill>
                  <a:srgbClr val="242D33"/>
                </a:solidFill>
                <a:latin typeface="Times New Roman" panose="02020603050405020304" pitchFamily="18" charset="0"/>
              </a:rPr>
              <a:t>—</a:t>
            </a:r>
            <a:r>
              <a:rPr lang="ru-RU" sz="6000" dirty="0">
                <a:latin typeface="Times New Roman" panose="02020603050405020304" pitchFamily="18" charset="0"/>
                <a:ea typeface="Roboto Medium" panose="02000000000000000000" pitchFamily="2" charset="0"/>
                <a:cs typeface="Times New Roman" panose="02020603050405020304" pitchFamily="18" charset="0"/>
              </a:rPr>
              <a:t> машина</a:t>
            </a:r>
          </a:p>
        </p:txBody>
      </p:sp>
    </p:spTree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Рисунок 4" descr="Изображение выглядит как автомобиль, внешний, дорога, оранжевый&#10;&#10;Автоматически созданное описание">
            <a:extLst>
              <a:ext uri="{FF2B5EF4-FFF2-40B4-BE49-F238E27FC236}">
                <a16:creationId xmlns:a16="http://schemas.microsoft.com/office/drawing/2014/main" id="{1E5D4074-D0AB-F0E9-3C63-ED29AE72F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17" r="-2" b="6363"/>
          <a:stretch>
            <a:fillRect/>
          </a:stretch>
        </p:blipFill>
        <p:spPr bwMode="auto">
          <a:xfrm>
            <a:off x="5419725" y="3295650"/>
            <a:ext cx="6129338" cy="359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 descr="Изображение выглядит как внешний, земля, автомобиль, человек&#10;&#10;Автоматически созданное описание">
            <a:extLst>
              <a:ext uri="{FF2B5EF4-FFF2-40B4-BE49-F238E27FC236}">
                <a16:creationId xmlns:a16="http://schemas.microsoft.com/office/drawing/2014/main" id="{EAB581C2-C7FE-D644-71E7-A5D75E5A8D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" b="3454"/>
          <a:stretch/>
        </p:blipFill>
        <p:spPr>
          <a:xfrm>
            <a:off x="656167" y="-5"/>
            <a:ext cx="6082711" cy="3920044"/>
          </a:xfrm>
          <a:custGeom>
            <a:avLst/>
            <a:gdLst/>
            <a:ahLst/>
            <a:cxnLst/>
            <a:rect l="l" t="t" r="r" b="b"/>
            <a:pathLst>
              <a:path w="6082711" h="3920044">
                <a:moveTo>
                  <a:pt x="0" y="0"/>
                </a:moveTo>
                <a:lnTo>
                  <a:pt x="6082711" y="0"/>
                </a:lnTo>
                <a:lnTo>
                  <a:pt x="6082711" y="3103225"/>
                </a:lnTo>
                <a:lnTo>
                  <a:pt x="4614930" y="3103225"/>
                </a:lnTo>
                <a:lnTo>
                  <a:pt x="4614930" y="3920044"/>
                </a:lnTo>
                <a:lnTo>
                  <a:pt x="0" y="3920044"/>
                </a:lnTo>
                <a:close/>
              </a:path>
            </a:pathLst>
          </a:custGeom>
        </p:spPr>
      </p:pic>
      <p:sp>
        <p:nvSpPr>
          <p:cNvPr id="10" name="Rectangle 9" descr="&quot;&quot;">
            <a:extLst>
              <a:ext uri="{FF2B5EF4-FFF2-40B4-BE49-F238E27FC236}">
                <a16:creationId xmlns:a16="http://schemas.microsoft.com/office/drawing/2014/main" id="{F012C80D-7C44-78CD-B7D8-98779231F1B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886575" y="642938"/>
            <a:ext cx="4662488" cy="2460625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12" name="Rectangle 11" descr="&quot;&quot;">
            <a:extLst>
              <a:ext uri="{FF2B5EF4-FFF2-40B4-BE49-F238E27FC236}">
                <a16:creationId xmlns:a16="http://schemas.microsoft.com/office/drawing/2014/main" id="{6C3DF63F-F711-A272-943A-0F43D211250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42938" y="4079875"/>
            <a:ext cx="4614862" cy="2155825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34822" name="TextBox 5">
            <a:extLst>
              <a:ext uri="{FF2B5EF4-FFF2-40B4-BE49-F238E27FC236}">
                <a16:creationId xmlns:a16="http://schemas.microsoft.com/office/drawing/2014/main" id="{D73BA19E-6F42-77E5-3F70-15AA90EA688B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6902450" y="1428750"/>
            <a:ext cx="464343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en-US" sz="4400" b="1">
                <a:solidFill>
                  <a:schemeClr val="bg1"/>
                </a:solidFill>
                <a:latin typeface="times new roman" panose="02020603050405020304" pitchFamily="18" charset="0"/>
                <a:ea typeface="Roboto Black" panose="02000000000000000000" pitchFamily="2" charset="0"/>
                <a:cs typeface="times new roman" panose="02020603050405020304" pitchFamily="18" charset="0"/>
              </a:rPr>
              <a:t>ДВОРНИК</a:t>
            </a:r>
          </a:p>
        </p:txBody>
      </p:sp>
    </p:spTree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2E208E03-FA5B-4F33-F2EC-69C656C24A51}"/>
              </a:ext>
            </a:extLst>
          </p:cNvPr>
          <p:cNvGrpSpPr/>
          <p:nvPr/>
        </p:nvGrpSpPr>
        <p:grpSpPr>
          <a:xfrm>
            <a:off x="839787" y="657225"/>
            <a:ext cx="10668969" cy="4429123"/>
            <a:chOff x="582706" y="1133961"/>
            <a:chExt cx="9125174" cy="3640901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07C164E8-D4D6-9001-3F32-FCB50FE33262}"/>
                </a:ext>
              </a:extLst>
            </p:cNvPr>
            <p:cNvSpPr/>
            <p:nvPr/>
          </p:nvSpPr>
          <p:spPr>
            <a:xfrm>
              <a:off x="582706" y="1137023"/>
              <a:ext cx="9125174" cy="363783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Times New Roman" panose="02020603050405020304" pitchFamily="18" charset="0"/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A846C9F-6503-4593-AE94-56F699A50D59}"/>
                </a:ext>
              </a:extLst>
            </p:cNvPr>
            <p:cNvSpPr txBox="1"/>
            <p:nvPr/>
          </p:nvSpPr>
          <p:spPr>
            <a:xfrm>
              <a:off x="934423" y="1133961"/>
              <a:ext cx="8474905" cy="2555336"/>
            </a:xfrm>
            <a:prstGeom prst="rect">
              <a:avLst/>
            </a:prstGeom>
            <a:noFill/>
            <a:ln>
              <a:noFill/>
            </a:ln>
            <a:effectLst/>
            <a:sp3d prstMaterial="metal">
              <a:bevelT w="88900" h="88900"/>
            </a:sp3d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28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ДВ</a:t>
              </a:r>
              <a:r>
                <a:rPr lang="ru-RU" sz="2800" b="1" dirty="0">
                  <a:solidFill>
                    <a:srgbClr val="DC143C"/>
                  </a:solidFill>
                  <a:latin typeface="Times New Roman" panose="02020603050405020304" pitchFamily="18" charset="0"/>
                </a:rPr>
                <a:t>О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РНИК,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-а; </a:t>
              </a:r>
              <a:r>
                <a:rPr lang="ru-RU" sz="2800" b="1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м.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1.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Работник при доме, обязанный охранять дом, поддерживать чистоту и порядок во дворе и на улице перед домом. 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2.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Разг.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Стрелка, устройство для механического вытирания смотрового стекла автомашины от снега, влаги, пыли. 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&lt;Дв</a:t>
              </a:r>
              <a:r>
                <a:rPr lang="ru-RU" sz="2800" b="1" dirty="0">
                  <a:solidFill>
                    <a:srgbClr val="DC143C"/>
                  </a:solidFill>
                  <a:latin typeface="Times New Roman" panose="02020603050405020304" pitchFamily="18" charset="0"/>
                </a:rPr>
                <a:t>о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рницкий,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-</a:t>
              </a:r>
              <a:r>
                <a:rPr lang="ru-RU" sz="2800" dirty="0" err="1">
                  <a:solidFill>
                    <a:srgbClr val="0C0E0D"/>
                  </a:solidFill>
                  <a:latin typeface="Times New Roman" panose="02020603050405020304" pitchFamily="18" charset="0"/>
                </a:rPr>
                <a:t>ая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, -</a:t>
              </a:r>
              <a:r>
                <a:rPr lang="ru-RU" sz="2800" dirty="0" err="1">
                  <a:solidFill>
                    <a:srgbClr val="0C0E0D"/>
                  </a:solidFill>
                  <a:latin typeface="Times New Roman" panose="02020603050405020304" pitchFamily="18" charset="0"/>
                </a:rPr>
                <a:t>ое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.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(1 </a:t>
              </a:r>
              <a:r>
                <a:rPr lang="ru-RU" sz="2800" i="1" dirty="0" err="1">
                  <a:solidFill>
                    <a:srgbClr val="0C0E0D"/>
                  </a:solidFill>
                  <a:latin typeface="Times New Roman" panose="02020603050405020304" pitchFamily="18" charset="0"/>
                </a:rPr>
                <a:t>зн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.).</a:t>
              </a:r>
              <a:endPara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28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35843" name="TextBox 4">
            <a:extLst>
              <a:ext uri="{FF2B5EF4-FFF2-40B4-BE49-F238E27FC236}">
                <a16:creationId xmlns:a16="http://schemas.microsoft.com/office/drawing/2014/main" id="{B35BFD93-CF66-204D-CE52-BE13433F25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920" y="5687695"/>
            <a:ext cx="1077626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en-US" b="1" dirty="0">
                <a:solidFill>
                  <a:srgbClr val="0C0E0D"/>
                </a:solidFill>
                <a:latin typeface="times new roman" panose="02020603050405020304" pitchFamily="18" charset="0"/>
              </a:rPr>
              <a:t>Большой толковый словарь </a:t>
            </a:r>
            <a:r>
              <a:rPr lang="ru-RU" altLang="en-US" dirty="0">
                <a:solidFill>
                  <a:srgbClr val="0C0E0D"/>
                </a:solidFill>
                <a:latin typeface="times new roman" panose="02020603050405020304" pitchFamily="18" charset="0"/>
              </a:rPr>
              <a:t>русского языка.</a:t>
            </a:r>
            <a:br>
              <a:rPr lang="ru-RU" altLang="en-US" dirty="0">
                <a:latin typeface="times new roman" panose="02020603050405020304" pitchFamily="18" charset="0"/>
              </a:rPr>
            </a:br>
            <a:r>
              <a:rPr lang="ru-RU" altLang="en-US" dirty="0">
                <a:solidFill>
                  <a:srgbClr val="0C0E0D"/>
                </a:solidFill>
                <a:latin typeface="times new roman" panose="02020603050405020304" pitchFamily="18" charset="0"/>
              </a:rPr>
              <a:t>Гл. ред. С. А. Кузнецов.</a:t>
            </a:r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C819F8-5CE0-1446-858A-1EBC5AA98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  <a:solidFill>
            <a:schemeClr val="bg1">
              <a:lumMod val="85000"/>
            </a:schemeClr>
          </a:solidFill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 anchorCtr="0">
            <a:normAutofit/>
          </a:bodyPr>
          <a:lstStyle/>
          <a:p>
            <a:pPr algn="ctr" eaLnBrk="1" fontAlgn="auto" hangingPunct="1">
              <a:spcAft>
                <a:spcPts val="0"/>
              </a:spcAft>
            </a:pPr>
            <a:r>
              <a:rPr lang="ru-RU" sz="6000" dirty="0">
                <a:latin typeface="Times New Roman" panose="02020603050405020304" pitchFamily="18" charset="0"/>
                <a:ea typeface="Roboto Medium" panose="02000000000000000000" pitchFamily="2" charset="0"/>
                <a:cs typeface="Times New Roman" panose="02020603050405020304" pitchFamily="18" charset="0"/>
              </a:rPr>
              <a:t>сыр — компьютер</a:t>
            </a:r>
          </a:p>
        </p:txBody>
      </p:sp>
    </p:spTree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Рисунок 6">
            <a:extLst>
              <a:ext uri="{FF2B5EF4-FFF2-40B4-BE49-F238E27FC236}">
                <a16:creationId xmlns:a16="http://schemas.microsoft.com/office/drawing/2014/main" id="{A10D34F1-66F5-5118-15C0-574B42838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4" t="17220" r="12721" b="13918"/>
          <a:stretch>
            <a:fillRect/>
          </a:stretch>
        </p:blipFill>
        <p:spPr bwMode="auto">
          <a:xfrm>
            <a:off x="5419725" y="3265488"/>
            <a:ext cx="6129338" cy="359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 descr="Изображение выглядит как кот, млекопитающее, белый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02632A4A-3D73-BECE-29A9-D963DA11BE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09" r="-12544" b="280"/>
          <a:stretch/>
        </p:blipFill>
        <p:spPr>
          <a:xfrm>
            <a:off x="643467" y="-5"/>
            <a:ext cx="6082711" cy="3920044"/>
          </a:xfrm>
          <a:custGeom>
            <a:avLst/>
            <a:gdLst/>
            <a:ahLst/>
            <a:cxnLst/>
            <a:rect l="l" t="t" r="r" b="b"/>
            <a:pathLst>
              <a:path w="6082711" h="3920044">
                <a:moveTo>
                  <a:pt x="0" y="0"/>
                </a:moveTo>
                <a:lnTo>
                  <a:pt x="6082711" y="0"/>
                </a:lnTo>
                <a:lnTo>
                  <a:pt x="6082711" y="3103225"/>
                </a:lnTo>
                <a:lnTo>
                  <a:pt x="4614930" y="3103225"/>
                </a:lnTo>
                <a:lnTo>
                  <a:pt x="4614930" y="3920044"/>
                </a:lnTo>
                <a:lnTo>
                  <a:pt x="0" y="3920044"/>
                </a:lnTo>
                <a:close/>
              </a:path>
            </a:pathLst>
          </a:custGeom>
        </p:spPr>
      </p:pic>
      <p:sp>
        <p:nvSpPr>
          <p:cNvPr id="14" name="Rectangle 13" descr="&quot;&quot;">
            <a:extLst>
              <a:ext uri="{FF2B5EF4-FFF2-40B4-BE49-F238E27FC236}">
                <a16:creationId xmlns:a16="http://schemas.microsoft.com/office/drawing/2014/main" id="{183611AF-B782-0FC5-C0DD-84AAD769933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886575" y="642938"/>
            <a:ext cx="4662488" cy="2460625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16" name="Rectangle 15" descr="&quot;&quot;">
            <a:extLst>
              <a:ext uri="{FF2B5EF4-FFF2-40B4-BE49-F238E27FC236}">
                <a16:creationId xmlns:a16="http://schemas.microsoft.com/office/drawing/2014/main" id="{F491E635-ADB9-51EB-5AF8-4C904E2B070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42938" y="4079875"/>
            <a:ext cx="4614862" cy="2155825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37894" name="TextBox 9">
            <a:extLst>
              <a:ext uri="{FF2B5EF4-FFF2-40B4-BE49-F238E27FC236}">
                <a16:creationId xmlns:a16="http://schemas.microsoft.com/office/drawing/2014/main" id="{939F982E-5D0F-6802-7621-AD7803E151D4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6902450" y="1428750"/>
            <a:ext cx="464343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en-US" sz="4400" b="1">
                <a:solidFill>
                  <a:schemeClr val="bg1"/>
                </a:solidFill>
                <a:latin typeface="times new roman" panose="02020603050405020304" pitchFamily="18" charset="0"/>
                <a:ea typeface="Roboto Black" panose="02000000000000000000" pitchFamily="2" charset="0"/>
                <a:cs typeface="times new roman" panose="02020603050405020304" pitchFamily="18" charset="0"/>
              </a:rPr>
              <a:t>МЫШЬ</a:t>
            </a:r>
          </a:p>
        </p:txBody>
      </p:sp>
    </p:spTree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86943C92-02CA-F088-7777-71C5E5E15566}"/>
              </a:ext>
            </a:extLst>
          </p:cNvPr>
          <p:cNvGrpSpPr/>
          <p:nvPr/>
        </p:nvGrpSpPr>
        <p:grpSpPr>
          <a:xfrm>
            <a:off x="839787" y="660950"/>
            <a:ext cx="10668969" cy="4425398"/>
            <a:chOff x="582706" y="1137023"/>
            <a:chExt cx="9125174" cy="3637839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4342F8BE-D447-FA9B-C794-8D92AADBB370}"/>
                </a:ext>
              </a:extLst>
            </p:cNvPr>
            <p:cNvSpPr/>
            <p:nvPr/>
          </p:nvSpPr>
          <p:spPr>
            <a:xfrm>
              <a:off x="582706" y="1137023"/>
              <a:ext cx="9125174" cy="363783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Times New Roman" panose="02020603050405020304" pitchFamily="18" charset="0"/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C2F1375B-5A5C-BDD5-0923-A40025979015}"/>
                </a:ext>
              </a:extLst>
            </p:cNvPr>
            <p:cNvSpPr txBox="1"/>
            <p:nvPr/>
          </p:nvSpPr>
          <p:spPr>
            <a:xfrm>
              <a:off x="934423" y="1306219"/>
              <a:ext cx="8474905" cy="3263746"/>
            </a:xfrm>
            <a:prstGeom prst="rect">
              <a:avLst/>
            </a:prstGeom>
            <a:noFill/>
            <a:ln>
              <a:noFill/>
            </a:ln>
            <a:effectLst/>
            <a:sp3d prstMaterial="metal">
              <a:bevelT w="88900" h="88900"/>
            </a:sp3d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МЫШЬ,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-и; </a:t>
              </a:r>
              <a:r>
                <a:rPr lang="ru-RU" sz="2800" b="1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мн. род.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-</a:t>
              </a:r>
              <a:r>
                <a:rPr lang="ru-RU" sz="2800" dirty="0">
                  <a:solidFill>
                    <a:srgbClr val="DC143C"/>
                  </a:solidFill>
                  <a:latin typeface="Times New Roman" panose="02020603050405020304" pitchFamily="18" charset="0"/>
                </a:rPr>
                <a:t>е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й, </a:t>
              </a:r>
              <a:r>
                <a:rPr lang="ru-RU" sz="2800" b="1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дат.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-</a:t>
              </a:r>
              <a:r>
                <a:rPr lang="ru-RU" sz="2800" dirty="0" err="1">
                  <a:solidFill>
                    <a:srgbClr val="0C0E0D"/>
                  </a:solidFill>
                  <a:latin typeface="Times New Roman" panose="02020603050405020304" pitchFamily="18" charset="0"/>
                </a:rPr>
                <a:t>ш</a:t>
              </a:r>
              <a:r>
                <a:rPr lang="ru-RU" sz="2800" dirty="0" err="1">
                  <a:solidFill>
                    <a:srgbClr val="DC143C"/>
                  </a:solidFill>
                  <a:latin typeface="Times New Roman" panose="02020603050405020304" pitchFamily="18" charset="0"/>
                </a:rPr>
                <a:t>а</a:t>
              </a:r>
              <a:r>
                <a:rPr lang="ru-RU" sz="2800" dirty="0" err="1">
                  <a:solidFill>
                    <a:srgbClr val="0C0E0D"/>
                  </a:solidFill>
                  <a:latin typeface="Times New Roman" panose="02020603050405020304" pitchFamily="18" charset="0"/>
                </a:rPr>
                <a:t>м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; </a:t>
              </a:r>
              <a:r>
                <a:rPr lang="ru-RU" sz="2800" b="1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ж.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1.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Небольшое млекопитающее отряда грызунов, с острой мордочкой и длинным голым хвостом.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Домовая, полевая м.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В доме появились мыши.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М. скребётся под полом.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Серый как м.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Мокрый как м.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(очень, сильно мокрый). 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2.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Устройство, позволяющее вводить команды в компьютер помимо клавиатуры. 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◊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Летучая мышь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(см.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Лет</a:t>
              </a:r>
              <a:r>
                <a:rPr lang="ru-RU" sz="2800" i="1" dirty="0">
                  <a:solidFill>
                    <a:srgbClr val="DC143C"/>
                  </a:solidFill>
                  <a:latin typeface="Times New Roman" panose="02020603050405020304" pitchFamily="18" charset="0"/>
                </a:rPr>
                <a:t>у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чий).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Как мышь на крупу надулся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кто.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О человеке, имеющем обиженный, надутый вид. 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Перестать ловить мыш</a:t>
              </a:r>
              <a:r>
                <a:rPr lang="ru-RU" sz="2800" b="1" dirty="0">
                  <a:solidFill>
                    <a:srgbClr val="DC143C"/>
                  </a:solidFill>
                  <a:latin typeface="Times New Roman" panose="02020603050405020304" pitchFamily="18" charset="0"/>
                </a:rPr>
                <a:t>е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й.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endParaRPr lang="ru-RU" sz="28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38915" name="TextBox 4">
            <a:extLst>
              <a:ext uri="{FF2B5EF4-FFF2-40B4-BE49-F238E27FC236}">
                <a16:creationId xmlns:a16="http://schemas.microsoft.com/office/drawing/2014/main" id="{ED1A4604-34E2-79D0-4A0E-109212B8F0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840" y="5672455"/>
            <a:ext cx="1078134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en-US" b="1" dirty="0">
                <a:solidFill>
                  <a:srgbClr val="0C0E0D"/>
                </a:solidFill>
                <a:latin typeface="times new roman" panose="02020603050405020304" pitchFamily="18" charset="0"/>
              </a:rPr>
              <a:t>Большой толковый словарь </a:t>
            </a:r>
            <a:r>
              <a:rPr lang="ru-RU" altLang="en-US" dirty="0">
                <a:solidFill>
                  <a:srgbClr val="0C0E0D"/>
                </a:solidFill>
                <a:latin typeface="times new roman" panose="02020603050405020304" pitchFamily="18" charset="0"/>
              </a:rPr>
              <a:t>русского языка.</a:t>
            </a:r>
            <a:br>
              <a:rPr lang="ru-RU" altLang="en-US" dirty="0">
                <a:latin typeface="times new roman" panose="02020603050405020304" pitchFamily="18" charset="0"/>
              </a:rPr>
            </a:br>
            <a:r>
              <a:rPr lang="ru-RU" altLang="en-US" dirty="0">
                <a:solidFill>
                  <a:srgbClr val="0C0E0D"/>
                </a:solidFill>
                <a:latin typeface="times new roman" panose="02020603050405020304" pitchFamily="18" charset="0"/>
              </a:rPr>
              <a:t>Гл. ред. С. А. Кузнецов.</a:t>
            </a:r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A34DA7-9ADF-3B02-220C-5DFE194E7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  <a:solidFill>
            <a:schemeClr val="bg1">
              <a:lumMod val="85000"/>
            </a:schemeClr>
          </a:solidFill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 anchorCtr="0">
            <a:normAutofit/>
          </a:bodyPr>
          <a:lstStyle/>
          <a:p>
            <a:pPr algn="ctr" eaLnBrk="1" fontAlgn="auto" hangingPunct="1">
              <a:spcAft>
                <a:spcPts val="0"/>
              </a:spcAft>
            </a:pPr>
            <a:r>
              <a:rPr lang="ru-RU" sz="6000" dirty="0">
                <a:latin typeface="Times New Roman" panose="02020603050405020304" pitchFamily="18" charset="0"/>
                <a:ea typeface="Roboto Medium" panose="02000000000000000000" pitchFamily="2" charset="0"/>
                <a:cs typeface="Times New Roman" panose="02020603050405020304" pitchFamily="18" charset="0"/>
              </a:rPr>
              <a:t>жемчуг — ванная</a:t>
            </a:r>
          </a:p>
        </p:txBody>
      </p:sp>
    </p:spTree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Рисунок 4">
            <a:extLst>
              <a:ext uri="{FF2B5EF4-FFF2-40B4-BE49-F238E27FC236}">
                <a16:creationId xmlns:a16="http://schemas.microsoft.com/office/drawing/2014/main" id="{8AC99780-1F39-D69C-8D1C-5A7FFBED59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1" b="2571"/>
          <a:stretch>
            <a:fillRect/>
          </a:stretch>
        </p:blipFill>
        <p:spPr bwMode="auto">
          <a:xfrm>
            <a:off x="5419725" y="3265488"/>
            <a:ext cx="6129338" cy="359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97BD2D8-9043-DDEA-B681-287F1F73681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449" r="5449"/>
          <a:stretch/>
        </p:blipFill>
        <p:spPr>
          <a:xfrm>
            <a:off x="643467" y="-5"/>
            <a:ext cx="6082711" cy="3920044"/>
          </a:xfrm>
          <a:custGeom>
            <a:avLst/>
            <a:gdLst/>
            <a:ahLst/>
            <a:cxnLst/>
            <a:rect l="l" t="t" r="r" b="b"/>
            <a:pathLst>
              <a:path w="6082711" h="3920044">
                <a:moveTo>
                  <a:pt x="0" y="0"/>
                </a:moveTo>
                <a:lnTo>
                  <a:pt x="6082711" y="0"/>
                </a:lnTo>
                <a:lnTo>
                  <a:pt x="6082711" y="3103225"/>
                </a:lnTo>
                <a:lnTo>
                  <a:pt x="4614930" y="3103225"/>
                </a:lnTo>
                <a:lnTo>
                  <a:pt x="4614930" y="3920044"/>
                </a:lnTo>
                <a:lnTo>
                  <a:pt x="0" y="3920044"/>
                </a:lnTo>
                <a:close/>
              </a:path>
            </a:pathLst>
          </a:custGeom>
        </p:spPr>
      </p:pic>
      <p:sp>
        <p:nvSpPr>
          <p:cNvPr id="10" name="Rectangle 9" descr="&quot;&quot;">
            <a:extLst>
              <a:ext uri="{FF2B5EF4-FFF2-40B4-BE49-F238E27FC236}">
                <a16:creationId xmlns:a16="http://schemas.microsoft.com/office/drawing/2014/main" id="{C1A255FF-A566-EA0B-A75A-C12D3C52950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886575" y="642938"/>
            <a:ext cx="4662488" cy="2460625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12" name="Rectangle 11" descr="&quot;&quot;">
            <a:extLst>
              <a:ext uri="{FF2B5EF4-FFF2-40B4-BE49-F238E27FC236}">
                <a16:creationId xmlns:a16="http://schemas.microsoft.com/office/drawing/2014/main" id="{F24DBDA7-2B9B-B696-304D-880B3724BA4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42938" y="4079875"/>
            <a:ext cx="4614862" cy="2155825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40966" name="TextBox 1">
            <a:extLst>
              <a:ext uri="{FF2B5EF4-FFF2-40B4-BE49-F238E27FC236}">
                <a16:creationId xmlns:a16="http://schemas.microsoft.com/office/drawing/2014/main" id="{9F2C2B87-DCA7-055F-E091-8C846395598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6902450" y="1428750"/>
            <a:ext cx="464343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en-US" sz="4400" b="1">
                <a:solidFill>
                  <a:schemeClr val="bg1"/>
                </a:solidFill>
                <a:latin typeface="times new roman" panose="02020603050405020304" pitchFamily="18" charset="0"/>
                <a:ea typeface="Roboto Black" panose="02000000000000000000" pitchFamily="2" charset="0"/>
                <a:cs typeface="times new roman" panose="02020603050405020304" pitchFamily="18" charset="0"/>
              </a:rPr>
              <a:t>РАКОВИНА</a:t>
            </a:r>
          </a:p>
        </p:txBody>
      </p:sp>
    </p:spTree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2C531695-615F-0A9E-9727-2AA8F7B94F03}"/>
              </a:ext>
            </a:extLst>
          </p:cNvPr>
          <p:cNvGrpSpPr/>
          <p:nvPr/>
        </p:nvGrpSpPr>
        <p:grpSpPr>
          <a:xfrm>
            <a:off x="839787" y="660950"/>
            <a:ext cx="10668969" cy="4425398"/>
            <a:chOff x="582706" y="1137023"/>
            <a:chExt cx="9125174" cy="3637839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61D79E0B-69F5-7D28-214A-1CF0456E16F0}"/>
                </a:ext>
              </a:extLst>
            </p:cNvPr>
            <p:cNvSpPr/>
            <p:nvPr/>
          </p:nvSpPr>
          <p:spPr>
            <a:xfrm>
              <a:off x="582706" y="1137023"/>
              <a:ext cx="9125174" cy="363783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Times New Roman" panose="02020603050405020304" pitchFamily="18" charset="0"/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17BEA02F-7BDE-B099-216B-225F9BF1BDE7}"/>
                </a:ext>
              </a:extLst>
            </p:cNvPr>
            <p:cNvSpPr txBox="1"/>
            <p:nvPr/>
          </p:nvSpPr>
          <p:spPr>
            <a:xfrm>
              <a:off x="934423" y="1306219"/>
              <a:ext cx="8474905" cy="3415549"/>
            </a:xfrm>
            <a:prstGeom prst="rect">
              <a:avLst/>
            </a:prstGeom>
            <a:noFill/>
            <a:ln>
              <a:noFill/>
            </a:ln>
            <a:effectLst/>
            <a:sp3d prstMaterial="metal">
              <a:bevelT w="88900" h="88900"/>
            </a:sp3d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22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Р</a:t>
              </a:r>
              <a:r>
                <a:rPr lang="ru-RU" sz="2200" b="1" dirty="0">
                  <a:solidFill>
                    <a:srgbClr val="DC143C"/>
                  </a:solidFill>
                  <a:latin typeface="Times New Roman" panose="02020603050405020304" pitchFamily="18" charset="0"/>
                </a:rPr>
                <a:t>А</a:t>
              </a:r>
              <a:r>
                <a:rPr lang="ru-RU" sz="22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КОВИНА,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-ы; </a:t>
              </a:r>
              <a:r>
                <a:rPr lang="ru-RU" sz="2200" b="1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ж.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2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1.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Твёрдый защитный покров (скелет) некоторых беспозвоночных животных, обычно в виде витой или овальной створчатой коробки.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Р. улитки.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Двустворчатая р.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Набрать морских раковин.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Створки раковин.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Спрятаться в раковину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(о моллюске). </a:t>
              </a:r>
              <a:r>
                <a:rPr lang="ru-RU" sz="22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2.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То, что внешним видом напоминает створку раковины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(1 </a:t>
              </a:r>
              <a:r>
                <a:rPr lang="ru-RU" sz="2200" i="1" dirty="0" err="1">
                  <a:solidFill>
                    <a:srgbClr val="0C0E0D"/>
                  </a:solidFill>
                  <a:latin typeface="Times New Roman" panose="02020603050405020304" pitchFamily="18" charset="0"/>
                </a:rPr>
                <a:t>зн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.).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Суфлёрская р.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Концертная р. в парке.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Ушная раковина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(наружная часть уха). </a:t>
              </a:r>
              <a:r>
                <a:rPr lang="ru-RU" sz="22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3.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Вместилище с воронкой, расположенное под водопроводным краном для отвода использованной воды.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Чистить зубы над раковиной.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Р. засорилась.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Вымыть раковину.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2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4.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Разг.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Надгробие на могиле в виде низкого овального бортика, внутри заполненного землёй.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Поставить раковину.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Посадить в раковине цветы.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2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5.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Спец.</a:t>
              </a:r>
              <a:r>
                <a:rPr lang="ru-RU" sz="22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Пустота в бетоне, металлический отливке и т.п. </a:t>
              </a:r>
              <a:r>
                <a:rPr lang="ru-RU" sz="22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Усадочная раковина.</a:t>
              </a:r>
              <a:endParaRPr lang="ru-RU" sz="2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41987" name="TextBox 4">
            <a:extLst>
              <a:ext uri="{FF2B5EF4-FFF2-40B4-BE49-F238E27FC236}">
                <a16:creationId xmlns:a16="http://schemas.microsoft.com/office/drawing/2014/main" id="{D9C767D4-0802-6ADF-E85C-48D2B65193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840" y="5692775"/>
            <a:ext cx="1078134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en-US" b="1" dirty="0">
                <a:solidFill>
                  <a:srgbClr val="0C0E0D"/>
                </a:solidFill>
                <a:latin typeface="times new roman" panose="02020603050405020304" pitchFamily="18" charset="0"/>
              </a:rPr>
              <a:t>Большой толковый словарь </a:t>
            </a:r>
            <a:r>
              <a:rPr lang="ru-RU" altLang="en-US" dirty="0">
                <a:solidFill>
                  <a:srgbClr val="0C0E0D"/>
                </a:solidFill>
                <a:latin typeface="times new roman" panose="02020603050405020304" pitchFamily="18" charset="0"/>
              </a:rPr>
              <a:t>русского языка.</a:t>
            </a:r>
            <a:br>
              <a:rPr lang="ru-RU" altLang="en-US" dirty="0">
                <a:latin typeface="times new roman" panose="02020603050405020304" pitchFamily="18" charset="0"/>
              </a:rPr>
            </a:br>
            <a:r>
              <a:rPr lang="ru-RU" altLang="en-US" dirty="0">
                <a:solidFill>
                  <a:srgbClr val="0C0E0D"/>
                </a:solidFill>
                <a:latin typeface="times new roman" panose="02020603050405020304" pitchFamily="18" charset="0"/>
              </a:rPr>
              <a:t>Гл. ред. С. А. Кузнецов.</a:t>
            </a:r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988F4A-9767-7860-5A8F-36128A65F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  <a:solidFill>
            <a:schemeClr val="bg1">
              <a:lumMod val="85000"/>
            </a:schemeClr>
          </a:solidFill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 anchorCtr="0">
            <a:normAutofit/>
          </a:bodyPr>
          <a:lstStyle/>
          <a:p>
            <a:pPr algn="ctr" eaLnBrk="1" fontAlgn="auto" hangingPunct="1">
              <a:spcAft>
                <a:spcPts val="0"/>
              </a:spcAft>
            </a:pPr>
            <a:r>
              <a:rPr lang="ru-RU" sz="6000" dirty="0">
                <a:latin typeface="Times New Roman" panose="02020603050405020304" pitchFamily="18" charset="0"/>
                <a:ea typeface="Roboto Medium" panose="02000000000000000000" pitchFamily="2" charset="0"/>
                <a:cs typeface="Times New Roman" panose="02020603050405020304" pitchFamily="18" charset="0"/>
              </a:rPr>
              <a:t>мобильник — гимнастика</a:t>
            </a:r>
          </a:p>
        </p:txBody>
      </p:sp>
    </p:spTree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Рисунок 4">
            <a:extLst>
              <a:ext uri="{FF2B5EF4-FFF2-40B4-BE49-F238E27FC236}">
                <a16:creationId xmlns:a16="http://schemas.microsoft.com/office/drawing/2014/main" id="{422BA818-857B-0D72-4422-2CE2967FDE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2" r="-2" b="11060"/>
          <a:stretch>
            <a:fillRect/>
          </a:stretch>
        </p:blipFill>
        <p:spPr bwMode="auto">
          <a:xfrm>
            <a:off x="5419725" y="3265488"/>
            <a:ext cx="6129338" cy="359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 descr="Изображение выглядит как игрушка, зеленый, закрыть, овощ&#10;&#10;Автоматически созданное описание">
            <a:extLst>
              <a:ext uri="{FF2B5EF4-FFF2-40B4-BE49-F238E27FC236}">
                <a16:creationId xmlns:a16="http://schemas.microsoft.com/office/drawing/2014/main" id="{51F81624-FDE0-2BE6-6C46-CED80C8E3E7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355" r="1" b="1"/>
          <a:stretch/>
        </p:blipFill>
        <p:spPr>
          <a:xfrm>
            <a:off x="643467" y="-5"/>
            <a:ext cx="6082711" cy="3920044"/>
          </a:xfrm>
          <a:custGeom>
            <a:avLst/>
            <a:gdLst/>
            <a:ahLst/>
            <a:cxnLst/>
            <a:rect l="l" t="t" r="r" b="b"/>
            <a:pathLst>
              <a:path w="6082711" h="3920044">
                <a:moveTo>
                  <a:pt x="0" y="0"/>
                </a:moveTo>
                <a:lnTo>
                  <a:pt x="6082711" y="0"/>
                </a:lnTo>
                <a:lnTo>
                  <a:pt x="6082711" y="3103225"/>
                </a:lnTo>
                <a:lnTo>
                  <a:pt x="4614930" y="3103225"/>
                </a:lnTo>
                <a:lnTo>
                  <a:pt x="4614930" y="3920044"/>
                </a:lnTo>
                <a:lnTo>
                  <a:pt x="0" y="3920044"/>
                </a:lnTo>
                <a:close/>
              </a:path>
            </a:pathLst>
          </a:custGeom>
        </p:spPr>
      </p:pic>
      <p:sp>
        <p:nvSpPr>
          <p:cNvPr id="10" name="Rectangle 9" descr="&quot;&quot;">
            <a:extLst>
              <a:ext uri="{FF2B5EF4-FFF2-40B4-BE49-F238E27FC236}">
                <a16:creationId xmlns:a16="http://schemas.microsoft.com/office/drawing/2014/main" id="{98E2E87E-9E3F-A5F0-6943-635DA69C5AD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886575" y="642938"/>
            <a:ext cx="4662488" cy="2460625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12" name="Rectangle 11" descr="&quot;&quot;">
            <a:extLst>
              <a:ext uri="{FF2B5EF4-FFF2-40B4-BE49-F238E27FC236}">
                <a16:creationId xmlns:a16="http://schemas.microsoft.com/office/drawing/2014/main" id="{24E6210C-6C56-AAF4-5F62-E5B8F24FAF0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42938" y="4079875"/>
            <a:ext cx="4614862" cy="2155825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44038" name="TextBox 5">
            <a:extLst>
              <a:ext uri="{FF2B5EF4-FFF2-40B4-BE49-F238E27FC236}">
                <a16:creationId xmlns:a16="http://schemas.microsoft.com/office/drawing/2014/main" id="{458CFC50-2E52-65A1-8E3A-93C7C63B4D91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6902450" y="1428750"/>
            <a:ext cx="464343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en-US" sz="4400" b="1">
                <a:solidFill>
                  <a:schemeClr val="bg1"/>
                </a:solidFill>
                <a:latin typeface="times new roman" panose="02020603050405020304" pitchFamily="18" charset="0"/>
                <a:ea typeface="Roboto Black" panose="02000000000000000000" pitchFamily="2" charset="0"/>
                <a:cs typeface="times new roman" panose="02020603050405020304" pitchFamily="18" charset="0"/>
              </a:rPr>
              <a:t>ЗАРЯДКА</a:t>
            </a:r>
          </a:p>
        </p:txBody>
      </p:sp>
    </p:spTree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F0709540-5B32-0417-95E0-6CC045FC182F}"/>
              </a:ext>
            </a:extLst>
          </p:cNvPr>
          <p:cNvGrpSpPr/>
          <p:nvPr/>
        </p:nvGrpSpPr>
        <p:grpSpPr>
          <a:xfrm>
            <a:off x="839787" y="660950"/>
            <a:ext cx="10668969" cy="4425398"/>
            <a:chOff x="582706" y="1137023"/>
            <a:chExt cx="9125174" cy="3637839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227ED3EA-C6EA-F7EA-4F1A-13A84BFEE2A6}"/>
                </a:ext>
              </a:extLst>
            </p:cNvPr>
            <p:cNvSpPr/>
            <p:nvPr/>
          </p:nvSpPr>
          <p:spPr>
            <a:xfrm>
              <a:off x="582706" y="1137023"/>
              <a:ext cx="9125174" cy="363783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Times New Roman" panose="02020603050405020304" pitchFamily="18" charset="0"/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2BCF4C42-C6B9-CF8A-A9FD-5273A9D56B83}"/>
                </a:ext>
              </a:extLst>
            </p:cNvPr>
            <p:cNvSpPr txBox="1"/>
            <p:nvPr/>
          </p:nvSpPr>
          <p:spPr>
            <a:xfrm>
              <a:off x="934423" y="1306219"/>
              <a:ext cx="8474905" cy="2555336"/>
            </a:xfrm>
            <a:prstGeom prst="rect">
              <a:avLst/>
            </a:prstGeom>
            <a:noFill/>
            <a:ln>
              <a:noFill/>
            </a:ln>
            <a:effectLst/>
            <a:sp3d prstMaterial="metal">
              <a:bevelT w="88900" h="88900"/>
            </a:sp3d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ЗАР</a:t>
              </a:r>
              <a:r>
                <a:rPr lang="ru-RU" sz="2800" b="1" dirty="0">
                  <a:solidFill>
                    <a:srgbClr val="DC143C"/>
                  </a:solidFill>
                  <a:latin typeface="Times New Roman" panose="02020603050405020304" pitchFamily="18" charset="0"/>
                </a:rPr>
                <a:t>Я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ДКА,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-и; </a:t>
              </a:r>
              <a:r>
                <a:rPr lang="ru-RU" sz="2800" b="1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ж.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1.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к Заряд</a:t>
              </a:r>
              <a:r>
                <a:rPr lang="ru-RU" sz="2800" dirty="0">
                  <a:solidFill>
                    <a:srgbClr val="DC143C"/>
                  </a:solidFill>
                  <a:latin typeface="Times New Roman" panose="02020603050405020304" pitchFamily="18" charset="0"/>
                </a:rPr>
                <a:t>и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ть - заряж</a:t>
              </a:r>
              <a:r>
                <a:rPr lang="ru-RU" sz="2800" dirty="0">
                  <a:solidFill>
                    <a:srgbClr val="DC143C"/>
                  </a:solidFill>
                  <a:latin typeface="Times New Roman" panose="02020603050405020304" pitchFamily="18" charset="0"/>
                </a:rPr>
                <a:t>а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ть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(1.З.) и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Заряд</a:t>
              </a:r>
              <a:r>
                <a:rPr lang="ru-RU" sz="2800" dirty="0">
                  <a:solidFill>
                    <a:srgbClr val="DC143C"/>
                  </a:solidFill>
                  <a:latin typeface="Times New Roman" panose="02020603050405020304" pitchFamily="18" charset="0"/>
                </a:rPr>
                <a:t>и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ться - заряж</a:t>
              </a:r>
              <a:r>
                <a:rPr lang="ru-RU" sz="2800" dirty="0">
                  <a:solidFill>
                    <a:srgbClr val="DC143C"/>
                  </a:solidFill>
                  <a:latin typeface="Times New Roman" panose="02020603050405020304" pitchFamily="18" charset="0"/>
                </a:rPr>
                <a:t>а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ться.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З. ружья.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З. аккумулятора.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Получить творческую зарядку.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Получить зарядку бодрости.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2.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Совокупность оздоровительных физических упражнений.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Делать зарядку.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Заниматься утренней зарядкой.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Заниматься зарядкой в свободное время.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&lt;</a:t>
              </a:r>
              <a:r>
                <a:rPr lang="ru-RU" sz="2800" b="1" dirty="0" err="1">
                  <a:solidFill>
                    <a:srgbClr val="0C0E0D"/>
                  </a:solidFill>
                  <a:latin typeface="Times New Roman" panose="02020603050405020304" pitchFamily="18" charset="0"/>
                </a:rPr>
                <a:t>Зар</a:t>
              </a:r>
              <a:r>
                <a:rPr lang="ru-RU" sz="2800" b="1" dirty="0" err="1">
                  <a:solidFill>
                    <a:srgbClr val="DC143C"/>
                  </a:solidFill>
                  <a:latin typeface="Times New Roman" panose="02020603050405020304" pitchFamily="18" charset="0"/>
                </a:rPr>
                <a:t>я</a:t>
              </a:r>
              <a:r>
                <a:rPr lang="ru-RU" sz="2800" b="1" dirty="0" err="1">
                  <a:solidFill>
                    <a:srgbClr val="0C0E0D"/>
                  </a:solidFill>
                  <a:latin typeface="Times New Roman" panose="02020603050405020304" pitchFamily="18" charset="0"/>
                </a:rPr>
                <a:t>дочка</a:t>
              </a:r>
              <a:r>
                <a:rPr lang="ru-RU" sz="2800" b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,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-и; </a:t>
              </a:r>
              <a:r>
                <a:rPr lang="ru-RU" sz="2800" b="1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ж.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Ласк.</a:t>
              </a:r>
              <a:r>
                <a:rPr lang="ru-RU" sz="2800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 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(2 </a:t>
              </a:r>
              <a:r>
                <a:rPr lang="ru-RU" sz="2800" i="1" dirty="0" err="1">
                  <a:solidFill>
                    <a:srgbClr val="0C0E0D"/>
                  </a:solidFill>
                  <a:latin typeface="Times New Roman" panose="02020603050405020304" pitchFamily="18" charset="0"/>
                </a:rPr>
                <a:t>зн</a:t>
              </a:r>
              <a:r>
                <a:rPr lang="ru-RU" sz="2800" i="1" dirty="0">
                  <a:solidFill>
                    <a:srgbClr val="0C0E0D"/>
                  </a:solidFill>
                  <a:latin typeface="Times New Roman" panose="02020603050405020304" pitchFamily="18" charset="0"/>
                </a:rPr>
                <a:t>.).</a:t>
              </a:r>
              <a:br>
                <a:rPr lang="ru-RU" sz="2800" dirty="0">
                  <a:latin typeface="Times New Roman" panose="02020603050405020304" pitchFamily="18" charset="0"/>
                </a:rPr>
              </a:br>
              <a:endParaRPr lang="ru-RU" sz="28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45059" name="TextBox 4">
            <a:extLst>
              <a:ext uri="{FF2B5EF4-FFF2-40B4-BE49-F238E27FC236}">
                <a16:creationId xmlns:a16="http://schemas.microsoft.com/office/drawing/2014/main" id="{ED28A361-04A2-57EA-3F96-6D87A80B1B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" y="5697855"/>
            <a:ext cx="1080166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en-US" b="1" dirty="0">
                <a:solidFill>
                  <a:srgbClr val="0C0E0D"/>
                </a:solidFill>
                <a:latin typeface="times new roman" panose="02020603050405020304" pitchFamily="18" charset="0"/>
              </a:rPr>
              <a:t>Большой толковый словарь </a:t>
            </a:r>
            <a:r>
              <a:rPr lang="ru-RU" altLang="en-US" dirty="0">
                <a:solidFill>
                  <a:srgbClr val="0C0E0D"/>
                </a:solidFill>
                <a:latin typeface="times new roman" panose="02020603050405020304" pitchFamily="18" charset="0"/>
              </a:rPr>
              <a:t>русского языка.</a:t>
            </a:r>
            <a:br>
              <a:rPr lang="ru-RU" altLang="en-US" dirty="0">
                <a:latin typeface="times new roman" panose="02020603050405020304" pitchFamily="18" charset="0"/>
              </a:rPr>
            </a:br>
            <a:r>
              <a:rPr lang="ru-RU" altLang="en-US" dirty="0">
                <a:solidFill>
                  <a:srgbClr val="0C0E0D"/>
                </a:solidFill>
                <a:latin typeface="times new roman" panose="02020603050405020304" pitchFamily="18" charset="0"/>
              </a:rPr>
              <a:t>Гл. ред. С. А. Кузнецов.</a:t>
            </a:r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66722328-1C70-04A1-6B44-8E9A15E41231}"/>
              </a:ext>
            </a:extLst>
          </p:cNvPr>
          <p:cNvGrpSpPr/>
          <p:nvPr/>
        </p:nvGrpSpPr>
        <p:grpSpPr>
          <a:xfrm>
            <a:off x="839787" y="542925"/>
            <a:ext cx="10809287" cy="8032968"/>
            <a:chOff x="582706" y="1133961"/>
            <a:chExt cx="9125174" cy="8214927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B7B1E826-B8CD-4DE3-1083-48BC4DEE1812}"/>
                </a:ext>
              </a:extLst>
            </p:cNvPr>
            <p:cNvSpPr/>
            <p:nvPr/>
          </p:nvSpPr>
          <p:spPr>
            <a:xfrm>
              <a:off x="582706" y="1137024"/>
              <a:ext cx="9125174" cy="522273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Times New Roman" panose="02020603050405020304" pitchFamily="18" charset="0"/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6E1C4049-BB90-D16D-F3B2-764EA6C353B8}"/>
                </a:ext>
              </a:extLst>
            </p:cNvPr>
            <p:cNvSpPr txBox="1"/>
            <p:nvPr/>
          </p:nvSpPr>
          <p:spPr>
            <a:xfrm>
              <a:off x="934423" y="1133961"/>
              <a:ext cx="8548555" cy="8214927"/>
            </a:xfrm>
            <a:prstGeom prst="rect">
              <a:avLst/>
            </a:prstGeom>
            <a:noFill/>
            <a:ln>
              <a:noFill/>
            </a:ln>
            <a:effectLst/>
            <a:sp3d prstMaterial="metal">
              <a:bevelT w="88900" h="88900"/>
            </a:sp3d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Определите, какие многозначные слова связывают приведенные лексические единицы. Объясните решение.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</a:t>
              </a: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рука ______________художник</a:t>
              </a: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ткань _____________ дорога</a:t>
              </a: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артикуляционный аппарат______ колокол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дверь ______________ писатель</a:t>
              </a: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экзаменатор _____________ контролёр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рыба ______________ баклажан</a:t>
              </a: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</a:t>
              </a: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24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40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36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              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3200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81FAE1C2-96B7-6FB1-D164-63AA0157676B}"/>
              </a:ext>
            </a:extLst>
          </p:cNvPr>
          <p:cNvGrpSpPr/>
          <p:nvPr/>
        </p:nvGrpSpPr>
        <p:grpSpPr>
          <a:xfrm>
            <a:off x="839788" y="542925"/>
            <a:ext cx="10809286" cy="8894743"/>
            <a:chOff x="582706" y="1133961"/>
            <a:chExt cx="9125174" cy="9122231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DA545A36-2A82-A9B4-D149-922628CB3B05}"/>
                </a:ext>
              </a:extLst>
            </p:cNvPr>
            <p:cNvSpPr/>
            <p:nvPr/>
          </p:nvSpPr>
          <p:spPr>
            <a:xfrm>
              <a:off x="582706" y="1137024"/>
              <a:ext cx="9125174" cy="522273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Times New Roman" panose="02020603050405020304" pitchFamily="18" charset="0"/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166F2355-C9F7-E3EB-6854-58C7C3B972B5}"/>
                </a:ext>
              </a:extLst>
            </p:cNvPr>
            <p:cNvSpPr txBox="1"/>
            <p:nvPr/>
          </p:nvSpPr>
          <p:spPr>
            <a:xfrm>
              <a:off x="934423" y="1133961"/>
              <a:ext cx="8548555" cy="9122231"/>
            </a:xfrm>
            <a:prstGeom prst="rect">
              <a:avLst/>
            </a:prstGeom>
            <a:noFill/>
            <a:ln>
              <a:noFill/>
            </a:ln>
            <a:effectLst/>
            <a:sp3d prstMaterial="metal">
              <a:bevelT w="88900" h="88900"/>
            </a:sp3d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Определите, какие многозначные слова связывают приведенные лексические единицы. Объясните решение.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швея _____________ ёлка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«Газпром» _____________ музыкант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4000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</a:t>
              </a: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красна девица ______________ свитер</a:t>
              </a: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салат _____________ химическое соединение</a:t>
              </a: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жираф ______________ стирка</a:t>
              </a: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рубашка _____________ река</a:t>
              </a: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24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24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40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36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              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3200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5AD5EC63-A226-A59B-151A-67B599DC17B3}"/>
              </a:ext>
            </a:extLst>
          </p:cNvPr>
          <p:cNvGrpSpPr/>
          <p:nvPr/>
        </p:nvGrpSpPr>
        <p:grpSpPr>
          <a:xfrm>
            <a:off x="839787" y="542925"/>
            <a:ext cx="10809287" cy="7924800"/>
            <a:chOff x="582706" y="1133961"/>
            <a:chExt cx="9125174" cy="7761379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8436FD77-691E-EE04-BD38-E024A1C9EA9A}"/>
                </a:ext>
              </a:extLst>
            </p:cNvPr>
            <p:cNvSpPr/>
            <p:nvPr/>
          </p:nvSpPr>
          <p:spPr>
            <a:xfrm>
              <a:off x="582706" y="1137024"/>
              <a:ext cx="9125174" cy="522273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Times New Roman" panose="02020603050405020304" pitchFamily="18" charset="0"/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2FC0D610-277A-9115-7583-29F137D40B9C}"/>
                </a:ext>
              </a:extLst>
            </p:cNvPr>
            <p:cNvSpPr txBox="1"/>
            <p:nvPr/>
          </p:nvSpPr>
          <p:spPr>
            <a:xfrm>
              <a:off x="934423" y="1133961"/>
              <a:ext cx="8548555" cy="7761379"/>
            </a:xfrm>
            <a:prstGeom prst="rect">
              <a:avLst/>
            </a:prstGeom>
            <a:noFill/>
            <a:ln>
              <a:noFill/>
            </a:ln>
            <a:effectLst/>
            <a:sp3d prstMaterial="metal">
              <a:bevelT w="88900" h="88900"/>
            </a:sp3d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600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Найдите и изучите словарные статьи к ответам.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</a:t>
              </a:r>
              <a:r>
                <a:rPr lang="ru-RU" sz="24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рука ______________художник // </a:t>
              </a:r>
              <a:r>
                <a:rPr lang="ru-RU" sz="2400" i="1" dirty="0">
                  <a:highlight>
                    <a:srgbClr val="E2F0D9"/>
                  </a:highlight>
                  <a:latin typeface="Times New Roman" panose="02020603050405020304" pitchFamily="18" charset="0"/>
                  <a:ea typeface="Times New Roman" panose="02020603050405020304" pitchFamily="18" charset="0"/>
                </a:rPr>
                <a:t>кисть</a:t>
              </a:r>
              <a:endParaRPr lang="ru-RU" sz="2400" dirty="0">
                <a:highlight>
                  <a:srgbClr val="E2F0D9"/>
                </a:highligh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24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ткань _____________ дорога // </a:t>
              </a:r>
              <a:r>
                <a:rPr lang="ru-RU" sz="2400" i="1" dirty="0">
                  <a:highlight>
                    <a:srgbClr val="E2F0D9"/>
                  </a:highlight>
                  <a:latin typeface="Times New Roman" panose="02020603050405020304" pitchFamily="18" charset="0"/>
                  <a:ea typeface="Times New Roman" panose="02020603050405020304" pitchFamily="18" charset="0"/>
                </a:rPr>
                <a:t>полотно</a:t>
              </a:r>
              <a:endParaRPr lang="ru-RU" sz="2400" dirty="0">
                <a:highlight>
                  <a:srgbClr val="E2F0D9"/>
                </a:highligh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24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артикуляционный аппарат______ колокол // </a:t>
              </a:r>
              <a:r>
                <a:rPr lang="ru-RU" sz="2400" i="1" dirty="0">
                  <a:highlight>
                    <a:srgbClr val="E2F0D9"/>
                  </a:highlight>
                  <a:latin typeface="Times New Roman" panose="02020603050405020304" pitchFamily="18" charset="0"/>
                  <a:ea typeface="Times New Roman" panose="02020603050405020304" pitchFamily="18" charset="0"/>
                </a:rPr>
                <a:t>язык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24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дверь ______________ писатель // </a:t>
              </a:r>
              <a:r>
                <a:rPr lang="ru-RU" sz="2400" i="1" dirty="0">
                  <a:highlight>
                    <a:srgbClr val="E2F0D9"/>
                  </a:highlight>
                  <a:latin typeface="Times New Roman" panose="02020603050405020304" pitchFamily="18" charset="0"/>
                  <a:ea typeface="Times New Roman" panose="02020603050405020304" pitchFamily="18" charset="0"/>
                </a:rPr>
                <a:t>ручка</a:t>
              </a:r>
              <a:endParaRPr lang="ru-RU" sz="2400" dirty="0">
                <a:highlight>
                  <a:srgbClr val="E2F0D9"/>
                </a:highligh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24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экзаменатор _____________ контролёр // </a:t>
              </a:r>
              <a:r>
                <a:rPr lang="ru-RU" sz="2400" i="1" dirty="0">
                  <a:highlight>
                    <a:srgbClr val="E2F0D9"/>
                  </a:highlight>
                  <a:latin typeface="Times New Roman" panose="02020603050405020304" pitchFamily="18" charset="0"/>
                  <a:ea typeface="Times New Roman" panose="02020603050405020304" pitchFamily="18" charset="0"/>
                </a:rPr>
                <a:t>билет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24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рыба ______________ баклажан // </a:t>
              </a:r>
              <a:r>
                <a:rPr lang="ru-RU" sz="2400" i="1" dirty="0">
                  <a:highlight>
                    <a:srgbClr val="E2F0D9"/>
                  </a:highlight>
                  <a:latin typeface="Times New Roman" panose="02020603050405020304" pitchFamily="18" charset="0"/>
                  <a:ea typeface="Times New Roman" panose="02020603050405020304" pitchFamily="18" charset="0"/>
                </a:rPr>
                <a:t>икра</a:t>
              </a:r>
              <a:endParaRPr lang="ru-RU" sz="2400" dirty="0">
                <a:highlight>
                  <a:srgbClr val="E2F0D9"/>
                </a:highligh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24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швея _____________ ёлка // </a:t>
              </a:r>
              <a:r>
                <a:rPr lang="ru-RU" sz="2400" i="1" dirty="0">
                  <a:highlight>
                    <a:srgbClr val="E2F0D9"/>
                  </a:highlight>
                  <a:latin typeface="Times New Roman" panose="02020603050405020304" pitchFamily="18" charset="0"/>
                  <a:ea typeface="Times New Roman" panose="02020603050405020304" pitchFamily="18" charset="0"/>
                </a:rPr>
                <a:t>игла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24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«Газпром» _____________ музыкант // </a:t>
              </a:r>
              <a:r>
                <a:rPr lang="ru-RU" sz="2400" i="1" dirty="0">
                  <a:highlight>
                    <a:srgbClr val="E2F0D9"/>
                  </a:highlight>
                  <a:latin typeface="Times New Roman" panose="02020603050405020304" pitchFamily="18" charset="0"/>
                  <a:ea typeface="Times New Roman" panose="02020603050405020304" pitchFamily="18" charset="0"/>
                </a:rPr>
                <a:t>труба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24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красна девица ______________ свитер // </a:t>
              </a:r>
              <a:r>
                <a:rPr lang="ru-RU" sz="2400" i="1" dirty="0">
                  <a:highlight>
                    <a:srgbClr val="E2F0D9"/>
                  </a:highlight>
                  <a:latin typeface="Times New Roman" panose="02020603050405020304" pitchFamily="18" charset="0"/>
                  <a:ea typeface="Times New Roman" panose="02020603050405020304" pitchFamily="18" charset="0"/>
                </a:rPr>
                <a:t>коса</a:t>
              </a:r>
              <a:endParaRPr lang="ru-RU" sz="2400" dirty="0">
                <a:highlight>
                  <a:srgbClr val="E2F0D9"/>
                </a:highligh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24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салат _____________ химическое соединение // </a:t>
              </a:r>
              <a:r>
                <a:rPr lang="ru-RU" sz="2400" i="1" dirty="0">
                  <a:highlight>
                    <a:srgbClr val="E2F0D9"/>
                  </a:highlight>
                  <a:latin typeface="Times New Roman" panose="02020603050405020304" pitchFamily="18" charset="0"/>
                  <a:ea typeface="Times New Roman" panose="02020603050405020304" pitchFamily="18" charset="0"/>
                </a:rPr>
                <a:t>соль</a:t>
              </a:r>
              <a:endParaRPr lang="ru-RU" sz="24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24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жираф ______________ стирка // </a:t>
              </a:r>
              <a:r>
                <a:rPr lang="ru-RU" sz="2400" i="1" dirty="0">
                  <a:highlight>
                    <a:srgbClr val="E2F0D9"/>
                  </a:highlight>
                  <a:latin typeface="Times New Roman" panose="02020603050405020304" pitchFamily="18" charset="0"/>
                  <a:ea typeface="Times New Roman" panose="02020603050405020304" pitchFamily="18" charset="0"/>
                </a:rPr>
                <a:t>пятно</a:t>
              </a:r>
              <a:endParaRPr lang="ru-RU" sz="24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24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	рубашка _____________ река // </a:t>
              </a:r>
              <a:r>
                <a:rPr lang="ru-RU" sz="2400" i="1" dirty="0">
                  <a:highlight>
                    <a:srgbClr val="E2F0D9"/>
                  </a:highlight>
                  <a:latin typeface="Times New Roman" panose="02020603050405020304" pitchFamily="18" charset="0"/>
                  <a:ea typeface="Times New Roman" panose="02020603050405020304" pitchFamily="18" charset="0"/>
                </a:rPr>
                <a:t>рукав</a:t>
              </a:r>
              <a:endParaRPr lang="ru-RU" sz="24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2400" dirty="0">
                <a:highlight>
                  <a:srgbClr val="E2F0D9"/>
                </a:highligh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24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40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36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r>
                <a:rPr lang="ru-RU" sz="32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              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3200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tabLst>
                  <a:tab pos="1714500" algn="l"/>
                </a:tabLst>
                <a:defRPr/>
              </a:pPr>
              <a:endParaRPr lang="ru-RU" sz="3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32E818C-518F-0E8A-5E49-2F12607478DF}"/>
              </a:ext>
            </a:extLst>
          </p:cNvPr>
          <p:cNvSpPr txBox="1"/>
          <p:nvPr/>
        </p:nvSpPr>
        <p:spPr>
          <a:xfrm>
            <a:off x="542925" y="6161088"/>
            <a:ext cx="116871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ОТВЕТЫ / ОТВЕТЫ / ОТВЕТЫ / ОТВЕТЫ / ОТВЕТЫ / ОТВЕТЫ / ОТВЕТЫ / ОТВЕТЫ / ОТВЕТЫ / ОТВЕТЫ /</a:t>
            </a:r>
          </a:p>
        </p:txBody>
      </p:sp>
    </p:spTree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2A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C7B730-77E7-800F-5BC7-B03E4F9BDBAE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1073150" y="2008188"/>
            <a:ext cx="10460038" cy="284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ru-RU" altLang="en-US" sz="6600">
                <a:solidFill>
                  <a:schemeClr val="bg1"/>
                </a:solidFill>
                <a:ea typeface="Roboto Black" panose="02000000000000000000" pitchFamily="2" charset="0"/>
                <a:cs typeface="times new roman" panose="02020603050405020304" pitchFamily="18" charset="0"/>
              </a:rPr>
              <a:t>Перечислите многозначные слова, с которыми мы сегодня работали.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2A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extBox 60">
            <a:extLst>
              <a:ext uri="{FF2B5EF4-FFF2-40B4-BE49-F238E27FC236}">
                <a16:creationId xmlns:a16="http://schemas.microsoft.com/office/drawing/2014/main" id="{BF4A3569-0E0D-AE34-0E99-959179CC7562}"/>
              </a:ext>
            </a:extLst>
          </p:cNvPr>
          <p:cNvSpPr txBox="1"/>
          <p:nvPr/>
        </p:nvSpPr>
        <p:spPr>
          <a:xfrm>
            <a:off x="2166938" y="5611813"/>
            <a:ext cx="25654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  <a:latin typeface="+mn-lt"/>
                <a:hlinkClick r:id="rId2"/>
              </a:rPr>
              <a:t>http</a:t>
            </a:r>
            <a:r>
              <a:rPr lang="ru-RU" dirty="0">
                <a:solidFill>
                  <a:schemeClr val="bg1"/>
                </a:solidFill>
                <a:latin typeface="+mn-lt"/>
                <a:hlinkClick r:id="rId2"/>
              </a:rPr>
              <a:t>://</a:t>
            </a:r>
            <a:r>
              <a:rPr lang="ru-RU" dirty="0" err="1">
                <a:solidFill>
                  <a:schemeClr val="bg1"/>
                </a:solidFill>
                <a:latin typeface="+mn-lt"/>
                <a:hlinkClick r:id="rId2"/>
              </a:rPr>
              <a:t>zapomnivse.news</a:t>
            </a:r>
            <a:endParaRPr lang="ru-RU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AE7A8790-4A5B-7661-F92F-B1E30E22F7E6}"/>
              </a:ext>
            </a:extLst>
          </p:cNvPr>
          <p:cNvSpPr txBox="1"/>
          <p:nvPr/>
        </p:nvSpPr>
        <p:spPr>
          <a:xfrm>
            <a:off x="6346825" y="5959475"/>
            <a:ext cx="426085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i="1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Кликните для перехода по ссылке.</a:t>
            </a:r>
          </a:p>
        </p:txBody>
      </p:sp>
      <p:pic>
        <p:nvPicPr>
          <p:cNvPr id="50180" name="Рисунок 67" descr="Курсор контур">
            <a:extLst>
              <a:ext uri="{FF2B5EF4-FFF2-40B4-BE49-F238E27FC236}">
                <a16:creationId xmlns:a16="http://schemas.microsoft.com/office/drawing/2014/main" id="{0B2391FA-4C4F-D2B6-4463-BD7B18A0FF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45147">
            <a:off x="5741988" y="5811838"/>
            <a:ext cx="466725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1" name="Рисунок 68" descr="Курсор контур">
            <a:extLst>
              <a:ext uri="{FF2B5EF4-FFF2-40B4-BE49-F238E27FC236}">
                <a16:creationId xmlns:a16="http://schemas.microsoft.com/office/drawing/2014/main" id="{76CCC233-4901-1E29-DFBC-EC926C2281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79684">
            <a:off x="6387307" y="5437981"/>
            <a:ext cx="468312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2" name="Рисунок 88">
            <a:hlinkClick r:id="rId2"/>
            <a:extLst>
              <a:ext uri="{FF2B5EF4-FFF2-40B4-BE49-F238E27FC236}">
                <a16:creationId xmlns:a16="http://schemas.microsoft.com/office/drawing/2014/main" id="{DB48D43B-ACA5-4E50-6DDF-8B9F8375CD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313" y="657225"/>
            <a:ext cx="3895725" cy="563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3" name="Рисунок 92" descr="Изображение выглядит как текст&#10;&#10;Автоматически созданное описание">
            <a:hlinkClick r:id="rId5"/>
            <a:extLst>
              <a:ext uri="{FF2B5EF4-FFF2-40B4-BE49-F238E27FC236}">
                <a16:creationId xmlns:a16="http://schemas.microsoft.com/office/drawing/2014/main" id="{855532E6-38B6-49BF-F908-41EB8A358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538" y="1263650"/>
            <a:ext cx="529907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4" name="Рисунок 94" descr="Изображение выглядит как текст&#10;&#10;Автоматически созданное описание">
            <a:hlinkClick r:id="rId7"/>
            <a:extLst>
              <a:ext uri="{FF2B5EF4-FFF2-40B4-BE49-F238E27FC236}">
                <a16:creationId xmlns:a16="http://schemas.microsoft.com/office/drawing/2014/main" id="{A475D2ED-09DD-62BE-739A-56ACD36B25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538" y="2425700"/>
            <a:ext cx="52990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5" name="Рисунок 96" descr="Изображение выглядит как текст&#10;&#10;Автоматически созданное описание">
            <a:hlinkClick r:id="rId9"/>
            <a:extLst>
              <a:ext uri="{FF2B5EF4-FFF2-40B4-BE49-F238E27FC236}">
                <a16:creationId xmlns:a16="http://schemas.microsoft.com/office/drawing/2014/main" id="{6E5CCD07-43E8-576D-3F38-643D1CA46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538" y="3578225"/>
            <a:ext cx="5281612" cy="74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6" name="Рисунок 98" descr="Изображение выглядит как текст&#10;&#10;Автоматически созданное описание">
            <a:hlinkClick r:id="rId11"/>
            <a:extLst>
              <a:ext uri="{FF2B5EF4-FFF2-40B4-BE49-F238E27FC236}">
                <a16:creationId xmlns:a16="http://schemas.microsoft.com/office/drawing/2014/main" id="{43C01816-CA99-78AA-6326-C917C13728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538" y="4732338"/>
            <a:ext cx="5280025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7" name="Рисунок 106">
            <a:extLst>
              <a:ext uri="{FF2B5EF4-FFF2-40B4-BE49-F238E27FC236}">
                <a16:creationId xmlns:a16="http://schemas.microsoft.com/office/drawing/2014/main" id="{DEED3EC7-BD04-C038-8643-B2E394E9C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788" y="657225"/>
            <a:ext cx="38703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1316</TotalTime>
  <Words>996</Words>
  <Application>Microsoft Office PowerPoint</Application>
  <PresentationFormat>Широкоэкранный</PresentationFormat>
  <Paragraphs>107</Paragraphs>
  <Slides>22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Times New Roman</vt:lpstr>
      <vt:lpstr>Calibri</vt:lpstr>
      <vt:lpstr>Arial</vt:lpstr>
      <vt:lpstr>Times New Roman</vt:lpstr>
      <vt:lpstr>Courier New</vt:lpstr>
      <vt:lpstr>Тема Office</vt:lpstr>
      <vt:lpstr>2_Тема Office</vt:lpstr>
      <vt:lpstr>1_Тема Office</vt:lpstr>
      <vt:lpstr>ЗНАЧЕНИЕ СЛОВА</vt:lpstr>
      <vt:lpstr>Презентация PowerPoint</vt:lpstr>
      <vt:lpstr>Презентация PowerPoint</vt:lpstr>
      <vt:lpstr>Презентация PowerPoint</vt:lpstr>
      <vt:lpstr>Презентация PowerPoint</vt:lpstr>
      <vt:lpstr>метла — машина</vt:lpstr>
      <vt:lpstr>Презентация PowerPoint</vt:lpstr>
      <vt:lpstr>Презентация PowerPoint</vt:lpstr>
      <vt:lpstr>сыр — компьютер</vt:lpstr>
      <vt:lpstr>Презентация PowerPoint</vt:lpstr>
      <vt:lpstr>Презентация PowerPoint</vt:lpstr>
      <vt:lpstr>жемчуг — ванная</vt:lpstr>
      <vt:lpstr>Презентация PowerPoint</vt:lpstr>
      <vt:lpstr>Презентация PowerPoint</vt:lpstr>
      <vt:lpstr>мобильник — гимнастика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Перечислите многозначные слова, с которыми мы сегодня работали.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365 Pro Plus</dc:creator>
  <cp:lastModifiedBy>365 Pro Plus</cp:lastModifiedBy>
  <cp:revision>13</cp:revision>
  <dcterms:created xsi:type="dcterms:W3CDTF">2023-02-19T04:46:38Z</dcterms:created>
  <dcterms:modified xsi:type="dcterms:W3CDTF">2023-02-20T11:34:23Z</dcterms:modified>
</cp:coreProperties>
</file>