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360" r:id="rId2"/>
    <p:sldId id="363" r:id="rId3"/>
  </p:sldIdLst>
  <p:sldSz cx="12192000" cy="6858000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6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546" userDrawn="1">
          <p15:clr>
            <a:srgbClr val="A4A3A4"/>
          </p15:clr>
        </p15:guide>
        <p15:guide id="4" pos="506" userDrawn="1">
          <p15:clr>
            <a:srgbClr val="A4A3A4"/>
          </p15:clr>
        </p15:guide>
        <p15:guide id="5" pos="7242" userDrawn="1">
          <p15:clr>
            <a:srgbClr val="A4A3A4"/>
          </p15:clr>
        </p15:guide>
        <p15:guide id="6" orient="horz" pos="368" userDrawn="1">
          <p15:clr>
            <a:srgbClr val="A4A3A4"/>
          </p15:clr>
        </p15:guide>
        <p15:guide id="7" orient="horz" pos="3974" userDrawn="1">
          <p15:clr>
            <a:srgbClr val="A4A3A4"/>
          </p15:clr>
        </p15:guide>
        <p15:guide id="8" pos="665" userDrawn="1">
          <p15:clr>
            <a:srgbClr val="A4A3A4"/>
          </p15:clr>
        </p15:guide>
        <p15:guide id="9" orient="horz" pos="1139" userDrawn="1">
          <p15:clr>
            <a:srgbClr val="A4A3A4"/>
          </p15:clr>
        </p15:guide>
        <p15:guide id="10" orient="horz" pos="1865" userDrawn="1">
          <p15:clr>
            <a:srgbClr val="A4A3A4"/>
          </p15:clr>
        </p15:guide>
        <p15:guide id="11" orient="horz" pos="2115" userDrawn="1">
          <p15:clr>
            <a:srgbClr val="A4A3A4"/>
          </p15:clr>
        </p15:guide>
        <p15:guide id="12" orient="horz" pos="2795" userDrawn="1">
          <p15:clr>
            <a:srgbClr val="A4A3A4"/>
          </p15:clr>
        </p15:guide>
        <p15:guide id="13" orient="horz" pos="3271" userDrawn="1">
          <p15:clr>
            <a:srgbClr val="A4A3A4"/>
          </p15:clr>
        </p15:guide>
        <p15:guide id="14" orient="horz" pos="3521" userDrawn="1">
          <p15:clr>
            <a:srgbClr val="A4A3A4"/>
          </p15:clr>
        </p15:guide>
        <p15:guide id="15" pos="765" userDrawn="1">
          <p15:clr>
            <a:srgbClr val="A4A3A4"/>
          </p15:clr>
        </p15:guide>
        <p15:guide id="16" pos="3409" userDrawn="1">
          <p15:clr>
            <a:srgbClr val="A4A3A4"/>
          </p15:clr>
        </p15:guide>
        <p15:guide id="17" pos="31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3624"/>
    <a:srgbClr val="894826"/>
    <a:srgbClr val="F4EDDA"/>
    <a:srgbClr val="BF5827"/>
    <a:srgbClr val="C64143"/>
    <a:srgbClr val="97603E"/>
    <a:srgbClr val="DECBB0"/>
    <a:srgbClr val="C0A8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94" d="100"/>
          <a:sy n="94" d="100"/>
        </p:scale>
        <p:origin x="228" y="51"/>
      </p:cViewPr>
      <p:guideLst>
        <p:guide orient="horz" pos="867"/>
        <p:guide pos="3840"/>
        <p:guide orient="horz" pos="2546"/>
        <p:guide pos="506"/>
        <p:guide pos="7242"/>
        <p:guide orient="horz" pos="368"/>
        <p:guide orient="horz" pos="3974"/>
        <p:guide pos="665"/>
        <p:guide orient="horz" pos="1139"/>
        <p:guide orient="horz" pos="1865"/>
        <p:guide orient="horz" pos="2115"/>
        <p:guide orient="horz" pos="2795"/>
        <p:guide orient="horz" pos="3271"/>
        <p:guide orient="horz" pos="3521"/>
        <p:guide pos="765"/>
        <p:guide pos="3409"/>
        <p:guide pos="31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196B88-627E-4F9A-ABD9-D5993AB85521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6313"/>
            <a:ext cx="5486400" cy="39163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2A6FA8-C78E-43FC-90E4-91A17BDFE9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130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2A6FA8-C78E-43FC-90E4-91A17BDFE98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5144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3A70EE-CC44-80B3-71B1-75432EB610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469D6B3-43CB-4136-8737-51C4499173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4DFF0C0-2E7B-4750-91D2-669C7E01E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2867F6-6868-74F3-9158-D3B593459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EB18A4-DB62-FE80-35DF-735AF00EC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840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6EFBEE-B699-CBA9-1175-48DF051EB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ECE265-D243-D950-F490-F37317B54D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977694-A346-EACA-0F8E-DA5A06141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FF3033-0194-A052-F6D8-3DCFF28EB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12FD78-221F-8FCD-7185-B1919F6C4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206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4B7511-22B4-5E8D-CBE9-FB12C70E5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1E281C2-1347-7225-4C87-0C0A25DC6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47DAD4-C8A9-F85E-F135-FB2EC52C0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7464CE-A5FC-1D14-D423-D07491FE1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11E6D6-F607-9CA2-CA5D-74A9273B3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4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F3D2A8-67A3-9398-041F-8F34A90A2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FF4946-1DCC-FE6A-3F08-CD733A4B4A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53C0613-2377-E6DE-0D1E-5E9755E002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BB50843-8796-0D2A-E772-66F3A580A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D51928-DF55-D1DE-EE7B-48AB04E09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FE3584-58ED-DF44-8D08-F1365E3B4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594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0A19BA-BCF5-E832-D67F-5511B7F05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14F4B9-8D21-C9FE-FE4B-0CCEAF855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9464CD2-32C1-E1A2-397A-2AAB781FE9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F0D3D0F-32A1-0C29-0C5F-D55E74DE4A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8A12F1F-4F7F-9305-3923-B846FDF2A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049D38E-C2C4-0809-00B5-6FB9988F5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68B9F2D-43D0-96F5-77A5-34127B3F2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786BB58-562F-9166-3698-6D6F28EE9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07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C2FBA5-D731-77C3-62C7-B5767E9E3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A6A0941-4D92-CB7D-B81C-169F8EC01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7A19A35-6495-DA25-2032-C1A5B8892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6B6A17B-E1A9-E26A-3615-77D122420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479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BD4E7AE-A7F5-0ADC-DB5A-2215A3303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E8B893F-53F0-D92B-C936-645EE2D86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59C24F-A853-2F1E-767D-354A9E529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09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F75BED-DEA4-6473-EBC3-D35BC70AF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1F3D016-6A22-CF6D-8765-BB3D33EBF9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242F1A-6826-55B2-7FA2-B378E7DCBB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5C6B967-6759-96C9-A192-22B7BBBD4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1C70E3A-D233-8DCB-2542-77C020D68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494857A-D481-5C02-CBC9-8D07DB0AA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303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0C232D-34D6-8747-1B21-29648AF35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99DAFB1-E4D7-F2F2-260A-56BEEE6C54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16A088C-66FD-A739-31A3-3266A2B51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B661CFB-565E-F4FD-4139-849C0850E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5DEF2DB-79F3-D130-E668-F4630DC5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E1545B5-1E88-EB1E-ED03-4BD828B73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309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5B4F9B-95F0-1610-40BA-195EDF9E1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0F9CD30-CF79-1D7B-4EB2-B934DDAB53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507527-7947-426E-538F-8992556B9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8B7A1A-D169-A927-8A1C-6F7903B9F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4166173-CE10-2A8B-EB25-42D561862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431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E074743-1FD6-AE00-B9FA-20358BD476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665414D-A529-B5A4-F741-F0BCC5FCF3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06A614-3603-69E1-D0F9-C69C2C639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0ACD31-F69D-7738-6D44-3C280EE4B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F97628-3AD2-EF20-8423-1E839EAC5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462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73F9A-C1FC-DFA9-FE34-4F95EF3F3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0FE9F58-7EBB-ADAE-524D-AFD0911CD6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54F761F-A31D-FC4C-1C2E-ED9C8A21BB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67272-4E16-46EA-BE90-C764B057DDC0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C5899E-5B57-4305-EE71-9162308491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929526-3E25-02A3-BB26-07E4B43ABA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600B9-1C8A-418F-999B-9D5084C84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329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4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zapomnivse.news/page/kontakty" TargetMode="External"/><Relationship Id="rId11" Type="http://schemas.openxmlformats.org/officeDocument/2006/relationships/image" Target="../media/image10.sv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hyperlink" Target="https://learningapps.org/watch?v=pjax444kk22" TargetMode="External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4-й лист Радзивилловской летописи (список конца XV века; фрагмент, описывающий поход Вещего Олега на Царьград).">
            <a:extLst>
              <a:ext uri="{FF2B5EF4-FFF2-40B4-BE49-F238E27FC236}">
                <a16:creationId xmlns:a16="http://schemas.microsoft.com/office/drawing/2014/main" id="{E652B56E-9CE1-D31F-3F49-49AF5472F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1000"/>
                    </a14:imgEffect>
                    <a14:imgEffect>
                      <a14:saturation sat="79000"/>
                    </a14:imgEffect>
                    <a14:imgEffect>
                      <a14:brightnessContrast bright="10000" contras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769539">
            <a:off x="-1912389" y="-1434480"/>
            <a:ext cx="6113358" cy="929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Изображение выглядит как Прямоугольник&#10;&#10;Автоматически созданное описание">
            <a:extLst>
              <a:ext uri="{FF2B5EF4-FFF2-40B4-BE49-F238E27FC236}">
                <a16:creationId xmlns:a16="http://schemas.microsoft.com/office/drawing/2014/main" id="{5D66FD7E-3AD9-83A1-6B9E-0A21E68D3B8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53" b="90000" l="577" r="99308">
                        <a14:foregroundMark x1="6978" y1="23609" x2="8016" y2="42857"/>
                        <a14:foregroundMark x1="8016" y1="42857" x2="28950" y2="38421"/>
                        <a14:foregroundMark x1="28950" y1="38421" x2="26182" y2="31053"/>
                        <a14:foregroundMark x1="26182" y1="31053" x2="13552" y2="46165"/>
                        <a14:foregroundMark x1="13552" y1="46165" x2="32411" y2="49925"/>
                        <a14:foregroundMark x1="32411" y1="49925" x2="42272" y2="45489"/>
                        <a14:foregroundMark x1="42272" y1="45489" x2="42791" y2="31353"/>
                        <a14:foregroundMark x1="42791" y1="31353" x2="35698" y2="30752"/>
                        <a14:foregroundMark x1="35698" y1="30752" x2="31315" y2="33534"/>
                        <a14:foregroundMark x1="31315" y1="33534" x2="31315" y2="33609"/>
                        <a14:foregroundMark x1="5421" y1="3835" x2="2191" y2="14286"/>
                        <a14:foregroundMark x1="2191" y1="14286" x2="14129" y2="18271"/>
                        <a14:foregroundMark x1="14129" y1="18271" x2="67705" y2="9474"/>
                        <a14:foregroundMark x1="67705" y1="9474" x2="87140" y2="40602"/>
                        <a14:foregroundMark x1="87140" y1="40602" x2="5536" y2="75639"/>
                        <a14:foregroundMark x1="5536" y1="75639" x2="20761" y2="80376"/>
                        <a14:foregroundMark x1="20761" y1="80376" x2="89965" y2="59474"/>
                        <a14:foregroundMark x1="89965" y1="59474" x2="91176" y2="54662"/>
                        <a14:foregroundMark x1="1833" y1="30150" x2="2826" y2="79699"/>
                        <a14:foregroundMark x1="1815" y1="29248" x2="1833" y2="30150"/>
                        <a14:foregroundMark x1="1326" y1="4887" x2="1815" y2="29248"/>
                        <a14:foregroundMark x1="2826" y1="79699" x2="2134" y2="81805"/>
                        <a14:foregroundMark x1="3057" y1="4586" x2="21799" y2="1654"/>
                        <a14:foregroundMark x1="21799" y1="1654" x2="79469" y2="7970"/>
                        <a14:foregroundMark x1="79469" y1="7970" x2="88927" y2="18722"/>
                        <a14:foregroundMark x1="88927" y1="18722" x2="91811" y2="62707"/>
                        <a14:foregroundMark x1="91811" y1="62707" x2="88351" y2="76015"/>
                        <a14:foregroundMark x1="88351" y1="76015" x2="88812" y2="57820"/>
                        <a14:foregroundMark x1="4268" y1="3158" x2="17647" y2="1053"/>
                        <a14:foregroundMark x1="17647" y1="1053" x2="68858" y2="4436"/>
                        <a14:foregroundMark x1="1920" y1="83459" x2="5652" y2="88947"/>
                        <a14:foregroundMark x1="1153" y1="82331" x2="1920" y2="83459"/>
                        <a14:foregroundMark x1="5652" y1="88947" x2="12918" y2="91429"/>
                        <a14:foregroundMark x1="12918" y1="91429" x2="24106" y2="91203"/>
                        <a14:foregroundMark x1="24106" y1="91203" x2="41984" y2="91504"/>
                        <a14:foregroundMark x1="41984" y1="91504" x2="81661" y2="87143"/>
                        <a14:foregroundMark x1="81661" y1="87143" x2="93829" y2="75188"/>
                        <a14:foregroundMark x1="93829" y1="75188" x2="80046" y2="83609"/>
                        <a14:foregroundMark x1="80046" y1="83609" x2="86621" y2="89624"/>
                        <a14:foregroundMark x1="86621" y1="89624" x2="91176" y2="87218"/>
                        <a14:foregroundMark x1="91176" y1="87218" x2="91176" y2="87218"/>
                        <a14:foregroundMark x1="85871" y1="7895" x2="92215" y2="17895"/>
                        <a14:foregroundMark x1="92215" y1="17895" x2="96540" y2="37895"/>
                        <a14:foregroundMark x1="96540" y1="37895" x2="91349" y2="52632"/>
                        <a14:foregroundMark x1="91349" y1="52632" x2="92388" y2="45188"/>
                        <a14:foregroundMark x1="92388" y1="45188" x2="90138" y2="27068"/>
                        <a14:foregroundMark x1="96367" y1="10301" x2="96367" y2="10301"/>
                        <a14:foregroundMark x1="97001" y1="6617" x2="97347" y2="16992"/>
                        <a14:foregroundMark x1="95848" y1="76090" x2="99308" y2="82707"/>
                        <a14:foregroundMark x1="99308" y1="82707" x2="95502" y2="82406"/>
                        <a14:foregroundMark x1="577" y1="32481" x2="577" y2="32481"/>
                        <a14:backgroundMark x1="173" y1="30150" x2="173" y2="30150"/>
                        <a14:backgroundMark x1="577" y1="29248" x2="577" y2="29248"/>
                        <a14:backgroundMark x1="231" y1="84361" x2="231" y2="84361"/>
                        <a14:backgroundMark x1="0" y1="83459" x2="0" y2="83459"/>
                        <a14:backgroundMark x1="0" y1="82406" x2="0" y2="82406"/>
                        <a14:backgroundMark x1="0" y1="81429" x2="0" y2="81429"/>
                        <a14:backgroundMark x1="115" y1="79850" x2="115" y2="79850"/>
                        <a14:backgroundMark x1="0" y1="75338" x2="0" y2="75338"/>
                      </a14:backgroundRemoval>
                    </a14:imgEffect>
                    <a14:imgEffect>
                      <a14:sharpenSoften amount="-7000"/>
                    </a14:imgEffect>
                    <a14:imgEffect>
                      <a14:colorTemperature colorTemp="9818"/>
                    </a14:imgEffect>
                    <a14:imgEffect>
                      <a14:saturation sat="229000"/>
                    </a14:imgEffect>
                    <a14:imgEffect>
                      <a14:brightnessContrast bright="26000" contras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089" y="-144780"/>
            <a:ext cx="9882862" cy="78486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38100"/>
          </a:effec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4A65C6E-A1C9-B8DB-9588-A2075558C9CE}"/>
              </a:ext>
            </a:extLst>
          </p:cNvPr>
          <p:cNvSpPr/>
          <p:nvPr/>
        </p:nvSpPr>
        <p:spPr>
          <a:xfrm>
            <a:off x="14050537" y="7337502"/>
            <a:ext cx="4560852" cy="1717289"/>
          </a:xfrm>
          <a:prstGeom prst="rect">
            <a:avLst/>
          </a:prstGeom>
          <a:solidFill>
            <a:schemeClr val="bg1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A0BA92-A284-CA47-D90A-B226B29DED5F}"/>
              </a:ext>
            </a:extLst>
          </p:cNvPr>
          <p:cNvSpPr txBox="1"/>
          <p:nvPr/>
        </p:nvSpPr>
        <p:spPr>
          <a:xfrm>
            <a:off x="4155055" y="1061252"/>
            <a:ext cx="642493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>
                <a:solidFill>
                  <a:srgbClr val="A03624"/>
                </a:solidFill>
                <a:latin typeface="CyrillicOld" pitchFamily="2" charset="0"/>
              </a:rPr>
              <a:t>День </a:t>
            </a:r>
          </a:p>
          <a:p>
            <a:r>
              <a:rPr lang="ru-RU" sz="8000" dirty="0">
                <a:solidFill>
                  <a:srgbClr val="A03624"/>
                </a:solidFill>
                <a:latin typeface="CyrillicOld" pitchFamily="2" charset="0"/>
              </a:rPr>
              <a:t>славянской</a:t>
            </a:r>
          </a:p>
          <a:p>
            <a:r>
              <a:rPr lang="ru-RU" sz="8000" dirty="0">
                <a:solidFill>
                  <a:srgbClr val="A03624"/>
                </a:solidFill>
                <a:latin typeface="CyrillicOld" pitchFamily="2" charset="0"/>
              </a:rPr>
              <a:t>письменности</a:t>
            </a:r>
          </a:p>
          <a:p>
            <a:r>
              <a:rPr lang="ru-RU" sz="8000" dirty="0">
                <a:solidFill>
                  <a:srgbClr val="A03624"/>
                </a:solidFill>
                <a:latin typeface="CyrillicOld" pitchFamily="2" charset="0"/>
              </a:rPr>
              <a:t>и культуры</a:t>
            </a:r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B733A353-62E5-AFD4-1429-7CA40B8F5C02}"/>
              </a:ext>
            </a:extLst>
          </p:cNvPr>
          <p:cNvGrpSpPr/>
          <p:nvPr/>
        </p:nvGrpSpPr>
        <p:grpSpPr>
          <a:xfrm>
            <a:off x="9621988" y="-168675"/>
            <a:ext cx="1897471" cy="3133818"/>
            <a:chOff x="9869977" y="-122232"/>
            <a:chExt cx="1897471" cy="2936451"/>
          </a:xfrm>
        </p:grpSpPr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id="{A0EB659E-09C2-0532-689F-EACE81CB529B}"/>
                </a:ext>
              </a:extLst>
            </p:cNvPr>
            <p:cNvGrpSpPr/>
            <p:nvPr/>
          </p:nvGrpSpPr>
          <p:grpSpPr>
            <a:xfrm>
              <a:off x="9869977" y="-122232"/>
              <a:ext cx="1897471" cy="2936451"/>
              <a:chOff x="13283737" y="83508"/>
              <a:chExt cx="1897471" cy="4254003"/>
            </a:xfrm>
            <a:solidFill>
              <a:srgbClr val="A03624"/>
            </a:solidFill>
          </p:grpSpPr>
          <p:sp>
            <p:nvSpPr>
              <p:cNvPr id="10" name="Стрелка: пятиугольник 9">
                <a:extLst>
                  <a:ext uri="{FF2B5EF4-FFF2-40B4-BE49-F238E27FC236}">
                    <a16:creationId xmlns:a16="http://schemas.microsoft.com/office/drawing/2014/main" id="{F22A7AFA-A29D-A892-1F10-7453EDCE3BB8}"/>
                  </a:ext>
                </a:extLst>
              </p:cNvPr>
              <p:cNvSpPr/>
              <p:nvPr/>
            </p:nvSpPr>
            <p:spPr>
              <a:xfrm rot="5400000">
                <a:off x="12105471" y="1261774"/>
                <a:ext cx="4254003" cy="1897471"/>
              </a:xfrm>
              <a:prstGeom prst="homePlat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EA68ADD-977A-9F29-7F50-A08699AC1FFB}"/>
                  </a:ext>
                </a:extLst>
              </p:cNvPr>
              <p:cNvSpPr txBox="1"/>
              <p:nvPr/>
            </p:nvSpPr>
            <p:spPr>
              <a:xfrm>
                <a:off x="13289280" y="2317880"/>
                <a:ext cx="1878676" cy="707886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4000" dirty="0">
                    <a:solidFill>
                      <a:schemeClr val="bg1"/>
                    </a:solidFill>
                    <a:latin typeface="CyrillicOld" pitchFamily="2" charset="0"/>
                    <a:cs typeface="Old Antic Bold" panose="02010400000000000000" pitchFamily="2" charset="-78"/>
                  </a:rPr>
                  <a:t>24</a:t>
                </a:r>
                <a:r>
                  <a:rPr lang="en-US" sz="4000" dirty="0">
                    <a:solidFill>
                      <a:schemeClr val="bg1"/>
                    </a:solidFill>
                    <a:latin typeface="CyrillicOld" pitchFamily="2" charset="0"/>
                    <a:cs typeface="Old Antic Bold" panose="02010400000000000000" pitchFamily="2" charset="-78"/>
                  </a:rPr>
                  <a:t> </a:t>
                </a:r>
                <a:r>
                  <a:rPr lang="ru-RU" sz="4000" dirty="0">
                    <a:solidFill>
                      <a:schemeClr val="bg1"/>
                    </a:solidFill>
                    <a:latin typeface="CyrillicOld" pitchFamily="2" charset="0"/>
                    <a:cs typeface="Old Antic Bold" panose="02010400000000000000" pitchFamily="2" charset="-78"/>
                  </a:rPr>
                  <a:t>мая</a:t>
                </a:r>
              </a:p>
            </p:txBody>
          </p:sp>
        </p:grpSp>
        <p:pic>
          <p:nvPicPr>
            <p:cNvPr id="7" name="Picture 4">
              <a:extLst>
                <a:ext uri="{FF2B5EF4-FFF2-40B4-BE49-F238E27FC236}">
                  <a16:creationId xmlns:a16="http://schemas.microsoft.com/office/drawing/2014/main" id="{3C9AF455-BBB1-50EE-88D6-1A1EAD68907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7200"/>
                      </a14:imgEffect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898" t="7804" r="24294" b="52197"/>
            <a:stretch/>
          </p:blipFill>
          <p:spPr bwMode="auto">
            <a:xfrm>
              <a:off x="9992241" y="238537"/>
              <a:ext cx="1652945" cy="1215484"/>
            </a:xfrm>
            <a:prstGeom prst="roundRect">
              <a:avLst>
                <a:gd name="adj" fmla="val 29675"/>
              </a:avLst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56754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2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F11ADC0-1B20-BDDE-B5EB-71D3F7337D5B}"/>
              </a:ext>
            </a:extLst>
          </p:cNvPr>
          <p:cNvSpPr/>
          <p:nvPr/>
        </p:nvSpPr>
        <p:spPr>
          <a:xfrm>
            <a:off x="609459" y="406274"/>
            <a:ext cx="10973083" cy="60454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4B0B7E56-38D6-965E-D520-ADCB052BC415}"/>
              </a:ext>
            </a:extLst>
          </p:cNvPr>
          <p:cNvGrpSpPr/>
          <p:nvPr/>
        </p:nvGrpSpPr>
        <p:grpSpPr>
          <a:xfrm>
            <a:off x="4965184" y="3644951"/>
            <a:ext cx="3389939" cy="1769715"/>
            <a:chOff x="1055688" y="7144052"/>
            <a:chExt cx="3389939" cy="176971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CA18B-9BB2-CEA8-0814-94EC2CE32421}"/>
                </a:ext>
              </a:extLst>
            </p:cNvPr>
            <p:cNvSpPr txBox="1"/>
            <p:nvPr/>
          </p:nvSpPr>
          <p:spPr>
            <a:xfrm>
              <a:off x="1132114" y="7144052"/>
              <a:ext cx="3313513" cy="1769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>
                  <a:solidFill>
                    <a:srgbClr val="A03624"/>
                  </a:solidFill>
                  <a:latin typeface="CyrillicOld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М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еж горцев пленник наблюдал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Их веру, нравы, воспитанье,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Любил их жизни простоту,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Гостеприимство, жажду брани,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Движений вольных быстроту,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И легкость ног, и силу</a:t>
              </a:r>
              <a:r>
                <a:rPr lang="en-US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_______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...</a:t>
              </a:r>
            </a:p>
            <a:p>
              <a:pPr>
                <a:spcBef>
                  <a:spcPts val="600"/>
                </a:spcBef>
                <a:spcAft>
                  <a:spcPts val="600"/>
                </a:spcAft>
              </a:pPr>
              <a:r>
                <a:rPr lang="ru-RU" sz="1400" i="1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Пушкин А. С.</a:t>
              </a:r>
            </a:p>
          </p:txBody>
        </p:sp>
        <p:cxnSp>
          <p:nvCxnSpPr>
            <p:cNvPr id="7" name="Прямая соединительная линия 6">
              <a:extLst>
                <a:ext uri="{FF2B5EF4-FFF2-40B4-BE49-F238E27FC236}">
                  <a16:creationId xmlns:a16="http://schemas.microsoft.com/office/drawing/2014/main" id="{DA915A04-E585-012C-CCB4-2C3E734D36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55688" y="7269040"/>
              <a:ext cx="0" cy="1525466"/>
            </a:xfrm>
            <a:prstGeom prst="line">
              <a:avLst/>
            </a:prstGeom>
            <a:ln w="12700">
              <a:solidFill>
                <a:srgbClr val="A03624"/>
              </a:solidFill>
              <a:headEnd type="diamond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EBD9D6A4-41DD-ECCD-C3D4-2D4A7D9E665C}"/>
              </a:ext>
            </a:extLst>
          </p:cNvPr>
          <p:cNvSpPr txBox="1"/>
          <p:nvPr/>
        </p:nvSpPr>
        <p:spPr>
          <a:xfrm>
            <a:off x="9343431" y="1713924"/>
            <a:ext cx="2100841" cy="2939266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solidFill>
                  <a:srgbClr val="A03624"/>
                </a:solidFill>
                <a:latin typeface="CyrillicOld" pitchFamily="2" charset="0"/>
                <a:ea typeface="Roboto" panose="02000000000000000000" pitchFamily="2" charset="0"/>
                <a:cs typeface="Roboto" panose="02000000000000000000" pitchFamily="2" charset="0"/>
              </a:rPr>
              <a:t>Слова для справок</a:t>
            </a:r>
            <a:r>
              <a:rPr lang="ru-RU" dirty="0">
                <a:solidFill>
                  <a:srgbClr val="A036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: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вежды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выя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длань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зеница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ланита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око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перст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уста</a:t>
            </a:r>
          </a:p>
          <a:p>
            <a:pPr marL="285750" indent="-285750">
              <a:buClr>
                <a:srgbClr val="A03624"/>
              </a:buClr>
              <a:buFont typeface="CyrillicOld" pitchFamily="2" charset="0"/>
              <a:buChar char="•"/>
            </a:pPr>
            <a:r>
              <a:rPr lang="ru-RU" dirty="0">
                <a:latin typeface="CyrillicOld" pitchFamily="2" charset="0"/>
              </a:rPr>
              <a:t>чело</a:t>
            </a:r>
            <a:endParaRPr lang="ru-RU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9A6DB6-5E8A-7065-4A50-526F45FB14D2}"/>
              </a:ext>
            </a:extLst>
          </p:cNvPr>
          <p:cNvSpPr txBox="1"/>
          <p:nvPr/>
        </p:nvSpPr>
        <p:spPr>
          <a:xfrm>
            <a:off x="2509759" y="1974379"/>
            <a:ext cx="561020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щёк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CB80A8A-7216-D815-5CEC-1281926E07BC}"/>
              </a:ext>
            </a:extLst>
          </p:cNvPr>
          <p:cNvSpPr txBox="1"/>
          <p:nvPr/>
        </p:nvSpPr>
        <p:spPr>
          <a:xfrm>
            <a:off x="1351215" y="5513048"/>
            <a:ext cx="6814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лоб</a:t>
            </a:r>
          </a:p>
        </p:txBody>
      </p:sp>
      <p:grpSp>
        <p:nvGrpSpPr>
          <p:cNvPr id="1044" name="Группа 1043">
            <a:extLst>
              <a:ext uri="{FF2B5EF4-FFF2-40B4-BE49-F238E27FC236}">
                <a16:creationId xmlns:a16="http://schemas.microsoft.com/office/drawing/2014/main" id="{B1FA592F-41AD-D366-26A8-170EA3CE5B5D}"/>
              </a:ext>
            </a:extLst>
          </p:cNvPr>
          <p:cNvGrpSpPr/>
          <p:nvPr/>
        </p:nvGrpSpPr>
        <p:grpSpPr>
          <a:xfrm>
            <a:off x="4987636" y="5671242"/>
            <a:ext cx="4557684" cy="584775"/>
            <a:chOff x="4874436" y="5485182"/>
            <a:chExt cx="4560421" cy="561026"/>
          </a:xfrm>
        </p:grpSpPr>
        <p:grpSp>
          <p:nvGrpSpPr>
            <p:cNvPr id="30" name="Группа 29">
              <a:extLst>
                <a:ext uri="{FF2B5EF4-FFF2-40B4-BE49-F238E27FC236}">
                  <a16:creationId xmlns:a16="http://schemas.microsoft.com/office/drawing/2014/main" id="{0D791298-B462-F4A3-B63F-CAAA77442AC8}"/>
                </a:ext>
              </a:extLst>
            </p:cNvPr>
            <p:cNvGrpSpPr/>
            <p:nvPr/>
          </p:nvGrpSpPr>
          <p:grpSpPr>
            <a:xfrm>
              <a:off x="4874436" y="5590701"/>
              <a:ext cx="530061" cy="364666"/>
              <a:chOff x="5916000" y="3244334"/>
              <a:chExt cx="530061" cy="364666"/>
            </a:xfrm>
          </p:grpSpPr>
          <p:sp>
            <p:nvSpPr>
              <p:cNvPr id="31" name="Овал 30">
                <a:extLst>
                  <a:ext uri="{FF2B5EF4-FFF2-40B4-BE49-F238E27FC236}">
                    <a16:creationId xmlns:a16="http://schemas.microsoft.com/office/drawing/2014/main" id="{B62342BC-AE5D-6ECC-1AEC-64C9B5F95E0A}"/>
                  </a:ext>
                </a:extLst>
              </p:cNvPr>
              <p:cNvSpPr/>
              <p:nvPr/>
            </p:nvSpPr>
            <p:spPr>
              <a:xfrm>
                <a:off x="5916000" y="3249000"/>
                <a:ext cx="360000" cy="360000"/>
              </a:xfrm>
              <a:prstGeom prst="ellipse">
                <a:avLst/>
              </a:prstGeom>
              <a:solidFill>
                <a:srgbClr val="A0362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800" dirty="0">
                  <a:latin typeface="CyrillicOld" pitchFamily="2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21398518-5B3F-DE6A-DF6E-371C3ADCE50C}"/>
                  </a:ext>
                </a:extLst>
              </p:cNvPr>
              <p:cNvSpPr txBox="1"/>
              <p:nvPr/>
            </p:nvSpPr>
            <p:spPr>
              <a:xfrm>
                <a:off x="5927043" y="3244334"/>
                <a:ext cx="519018" cy="3543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>
                    <a:solidFill>
                      <a:schemeClr val="bg1"/>
                    </a:solidFill>
                    <a:latin typeface="CyrillicOld" pitchFamily="2" charset="0"/>
                  </a:rPr>
                  <a:t>2.</a:t>
                </a: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71D8E84-DD95-38F3-0A1C-EFEA4D7056D4}"/>
                </a:ext>
              </a:extLst>
            </p:cNvPr>
            <p:cNvSpPr txBox="1"/>
            <p:nvPr/>
          </p:nvSpPr>
          <p:spPr>
            <a:xfrm>
              <a:off x="5311487" y="5485182"/>
              <a:ext cx="4123370" cy="561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>
                  <a:latin typeface="Roboto Medium" panose="02000000000000000000" pitchFamily="2" charset="0"/>
                  <a:ea typeface="Roboto Medium" panose="02000000000000000000" pitchFamily="2" charset="0"/>
                  <a:cs typeface="Roboto Medium" panose="02000000000000000000" pitchFamily="2" charset="0"/>
                </a:rPr>
                <a:t>Соберите в пары слова </a:t>
              </a:r>
            </a:p>
            <a:p>
              <a:r>
                <a:rPr lang="ru-RU" sz="1600" dirty="0">
                  <a:latin typeface="Roboto Medium" panose="02000000000000000000" pitchFamily="2" charset="0"/>
                  <a:ea typeface="Roboto Medium" panose="02000000000000000000" pitchFamily="2" charset="0"/>
                  <a:cs typeface="Roboto Medium" panose="02000000000000000000" pitchFamily="2" charset="0"/>
                </a:rPr>
                <a:t>с полногласием и неполногласием.</a:t>
              </a:r>
            </a:p>
          </p:txBody>
        </p:sp>
      </p:grpSp>
      <p:pic>
        <p:nvPicPr>
          <p:cNvPr id="36" name="Рисунок 35" descr="Изображение выглядит как шаблон, искусство, дизайн&#10;&#10;Автоматически созданное описание">
            <a:hlinkClick r:id="rId4"/>
            <a:extLst>
              <a:ext uri="{FF2B5EF4-FFF2-40B4-BE49-F238E27FC236}">
                <a16:creationId xmlns:a16="http://schemas.microsoft.com/office/drawing/2014/main" id="{8F4D4499-9AEE-D069-DF17-6D500954B0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638" y="4826156"/>
            <a:ext cx="1618738" cy="1618738"/>
          </a:xfrm>
          <a:prstGeom prst="rect">
            <a:avLst/>
          </a:prstGeom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A0BA92-A284-CA47-D90A-B226B29DED5F}"/>
              </a:ext>
            </a:extLst>
          </p:cNvPr>
          <p:cNvSpPr txBox="1"/>
          <p:nvPr/>
        </p:nvSpPr>
        <p:spPr>
          <a:xfrm>
            <a:off x="715300" y="436720"/>
            <a:ext cx="86269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A03624"/>
                </a:solidFill>
                <a:latin typeface="CyrillicOld" pitchFamily="2" charset="0"/>
              </a:rPr>
              <a:t>День славянской письменности и культуры</a:t>
            </a:r>
          </a:p>
        </p:txBody>
      </p:sp>
      <p:grpSp>
        <p:nvGrpSpPr>
          <p:cNvPr id="1042" name="Группа 1041">
            <a:extLst>
              <a:ext uri="{FF2B5EF4-FFF2-40B4-BE49-F238E27FC236}">
                <a16:creationId xmlns:a16="http://schemas.microsoft.com/office/drawing/2014/main" id="{5BB60CB3-7811-AC85-C98B-742AFCE98525}"/>
              </a:ext>
            </a:extLst>
          </p:cNvPr>
          <p:cNvGrpSpPr/>
          <p:nvPr/>
        </p:nvGrpSpPr>
        <p:grpSpPr>
          <a:xfrm>
            <a:off x="807371" y="1025176"/>
            <a:ext cx="10431210" cy="584775"/>
            <a:chOff x="696759" y="1143160"/>
            <a:chExt cx="10799916" cy="584775"/>
          </a:xfrm>
        </p:grpSpPr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id="{3B508CAA-786E-9142-31D4-3C328D923AC8}"/>
                </a:ext>
              </a:extLst>
            </p:cNvPr>
            <p:cNvGrpSpPr/>
            <p:nvPr/>
          </p:nvGrpSpPr>
          <p:grpSpPr>
            <a:xfrm>
              <a:off x="696759" y="1239891"/>
              <a:ext cx="391426" cy="369332"/>
              <a:chOff x="5916000" y="3244334"/>
              <a:chExt cx="391426" cy="369332"/>
            </a:xfrm>
          </p:grpSpPr>
          <p:sp>
            <p:nvSpPr>
              <p:cNvPr id="9" name="Овал 8">
                <a:extLst>
                  <a:ext uri="{FF2B5EF4-FFF2-40B4-BE49-F238E27FC236}">
                    <a16:creationId xmlns:a16="http://schemas.microsoft.com/office/drawing/2014/main" id="{AE4966EC-E15F-DE38-D563-B9965FB455D8}"/>
                  </a:ext>
                </a:extLst>
              </p:cNvPr>
              <p:cNvSpPr/>
              <p:nvPr/>
            </p:nvSpPr>
            <p:spPr>
              <a:xfrm>
                <a:off x="5916000" y="3249000"/>
                <a:ext cx="360000" cy="360000"/>
              </a:xfrm>
              <a:prstGeom prst="ellipse">
                <a:avLst/>
              </a:prstGeom>
              <a:solidFill>
                <a:srgbClr val="A0362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800" dirty="0">
                  <a:latin typeface="CyrillicOld" pitchFamily="2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9284059-FFC9-E1F9-DAC7-6F3C2DC21BE7}"/>
                  </a:ext>
                </a:extLst>
              </p:cNvPr>
              <p:cNvSpPr txBox="1"/>
              <p:nvPr/>
            </p:nvSpPr>
            <p:spPr>
              <a:xfrm>
                <a:off x="5927043" y="3244334"/>
                <a:ext cx="3803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>
                    <a:solidFill>
                      <a:schemeClr val="bg1"/>
                    </a:solidFill>
                    <a:latin typeface="CyrillicOld" pitchFamily="2" charset="0"/>
                  </a:rPr>
                  <a:t>1.</a:t>
                </a:r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780357C-5AA3-2B54-E10C-28128D74BB2C}"/>
                </a:ext>
              </a:extLst>
            </p:cNvPr>
            <p:cNvSpPr txBox="1"/>
            <p:nvPr/>
          </p:nvSpPr>
          <p:spPr>
            <a:xfrm>
              <a:off x="1132114" y="1143160"/>
              <a:ext cx="103645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>
                  <a:latin typeface="Roboto Medium" panose="02000000000000000000" pitchFamily="2" charset="0"/>
                  <a:ea typeface="Roboto Medium" panose="02000000000000000000" pitchFamily="2" charset="0"/>
                  <a:cs typeface="Roboto Medium" panose="02000000000000000000" pitchFamily="2" charset="0"/>
                </a:rPr>
                <a:t>Изучите устаревшие названия частей тела человека в списке слов для справок. </a:t>
              </a:r>
            </a:p>
            <a:p>
              <a:r>
                <a:rPr lang="ru-RU" sz="1600" dirty="0">
                  <a:latin typeface="Roboto Medium" panose="02000000000000000000" pitchFamily="2" charset="0"/>
                  <a:ea typeface="Roboto Medium" panose="02000000000000000000" pitchFamily="2" charset="0"/>
                  <a:cs typeface="Roboto Medium" panose="02000000000000000000" pitchFamily="2" charset="0"/>
                </a:rPr>
                <a:t>С помощью этих слов восстановите стихотворения.</a:t>
              </a:r>
            </a:p>
          </p:txBody>
        </p:sp>
      </p:grpSp>
      <p:grpSp>
        <p:nvGrpSpPr>
          <p:cNvPr id="1036" name="Группа 1035">
            <a:extLst>
              <a:ext uri="{FF2B5EF4-FFF2-40B4-BE49-F238E27FC236}">
                <a16:creationId xmlns:a16="http://schemas.microsoft.com/office/drawing/2014/main" id="{79CC3161-2942-5C02-D9D7-5339C3CBE29B}"/>
              </a:ext>
            </a:extLst>
          </p:cNvPr>
          <p:cNvGrpSpPr/>
          <p:nvPr/>
        </p:nvGrpSpPr>
        <p:grpSpPr>
          <a:xfrm>
            <a:off x="797594" y="1702913"/>
            <a:ext cx="3180798" cy="1338828"/>
            <a:chOff x="1055688" y="1702913"/>
            <a:chExt cx="3180798" cy="1338828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139C3DC-25D2-0916-BF04-821B657BA690}"/>
                </a:ext>
              </a:extLst>
            </p:cNvPr>
            <p:cNvSpPr txBox="1"/>
            <p:nvPr/>
          </p:nvSpPr>
          <p:spPr>
            <a:xfrm flipH="1">
              <a:off x="1132114" y="1702913"/>
              <a:ext cx="3104372" cy="133882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ru-RU" sz="2000" dirty="0">
                  <a:solidFill>
                    <a:srgbClr val="A03624"/>
                  </a:solidFill>
                  <a:latin typeface="CyrillicOld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И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тайна юного Селима,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Чуждаясь _______</a:t>
              </a:r>
              <a:r>
                <a:rPr lang="ru-RU" sz="1400" i="1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 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_______</a:t>
              </a:r>
              <a:r>
                <a:rPr lang="ru-RU" sz="1400" i="1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 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_______,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От любопытных, как от змей,</a:t>
              </a:r>
            </a:p>
            <a:p>
              <a:pPr>
                <a:spcAft>
                  <a:spcPts val="600"/>
                </a:spcAft>
              </a:pP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В груди сокрылась невредима!</a:t>
              </a:r>
            </a:p>
            <a:p>
              <a:pPr>
                <a:spcAft>
                  <a:spcPts val="600"/>
                </a:spcAft>
              </a:pPr>
              <a:r>
                <a:rPr lang="ru-RU" sz="1400" i="1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Лермонтов М. Ю.</a:t>
              </a:r>
            </a:p>
          </p:txBody>
        </p:sp>
        <p:cxnSp>
          <p:nvCxnSpPr>
            <p:cNvPr id="38" name="Прямая соединительная линия 37">
              <a:extLst>
                <a:ext uri="{FF2B5EF4-FFF2-40B4-BE49-F238E27FC236}">
                  <a16:creationId xmlns:a16="http://schemas.microsoft.com/office/drawing/2014/main" id="{5741FDBB-7EF0-2E1F-B0B6-BE353D3E0BD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55688" y="1846956"/>
              <a:ext cx="0" cy="1082755"/>
            </a:xfrm>
            <a:prstGeom prst="line">
              <a:avLst/>
            </a:prstGeom>
            <a:ln w="12700" cmpd="sng">
              <a:solidFill>
                <a:srgbClr val="A03624"/>
              </a:solidFill>
              <a:headEnd type="diamond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7" name="Группа 1036">
            <a:extLst>
              <a:ext uri="{FF2B5EF4-FFF2-40B4-BE49-F238E27FC236}">
                <a16:creationId xmlns:a16="http://schemas.microsoft.com/office/drawing/2014/main" id="{BADE806A-2026-6F30-96F9-C593FB7E3889}"/>
              </a:ext>
            </a:extLst>
          </p:cNvPr>
          <p:cNvGrpSpPr/>
          <p:nvPr/>
        </p:nvGrpSpPr>
        <p:grpSpPr>
          <a:xfrm>
            <a:off x="797594" y="3206832"/>
            <a:ext cx="3595533" cy="815608"/>
            <a:chOff x="1055688" y="3291882"/>
            <a:chExt cx="3595533" cy="815608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C4FA003-BC67-93BC-5048-47535BF8BE68}"/>
                </a:ext>
              </a:extLst>
            </p:cNvPr>
            <p:cNvSpPr txBox="1"/>
            <p:nvPr/>
          </p:nvSpPr>
          <p:spPr>
            <a:xfrm>
              <a:off x="1132114" y="3291882"/>
              <a:ext cx="3519107" cy="815608"/>
            </a:xfrm>
            <a:prstGeom prst="rect">
              <a:avLst/>
            </a:prstGeom>
            <a:noFill/>
            <a:ln>
              <a:noFill/>
              <a:extLst>
                <a:ext uri="{C807C97D-BFC1-408E-A445-0C87EB9F89A2}">
                  <ask:lineSketchStyleProps xmlns:ask="http://schemas.microsoft.com/office/drawing/2018/sketchyshapes">
                    <ask:type>
                      <ask:lineSketchNone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____________ лёгкими как сон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Моих ___________ коснулся он.</a:t>
              </a:r>
            </a:p>
            <a:p>
              <a:pPr>
                <a:spcBef>
                  <a:spcPts val="600"/>
                </a:spcBef>
                <a:spcAft>
                  <a:spcPts val="600"/>
                </a:spcAft>
              </a:pPr>
              <a:r>
                <a:rPr lang="ru-RU" sz="1400" i="1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Пушкин А. С.</a:t>
              </a:r>
            </a:p>
          </p:txBody>
        </p:sp>
        <p:cxnSp>
          <p:nvCxnSpPr>
            <p:cNvPr id="42" name="Прямая соединительная линия 41">
              <a:extLst>
                <a:ext uri="{FF2B5EF4-FFF2-40B4-BE49-F238E27FC236}">
                  <a16:creationId xmlns:a16="http://schemas.microsoft.com/office/drawing/2014/main" id="{318E334C-91AD-51DD-4026-1CDA114B4A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55688" y="3391063"/>
              <a:ext cx="1848" cy="613833"/>
            </a:xfrm>
            <a:prstGeom prst="line">
              <a:avLst/>
            </a:prstGeom>
            <a:ln w="12700">
              <a:solidFill>
                <a:srgbClr val="A03624"/>
              </a:solidFill>
              <a:headEnd type="diamond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9" name="Группа 1038">
            <a:extLst>
              <a:ext uri="{FF2B5EF4-FFF2-40B4-BE49-F238E27FC236}">
                <a16:creationId xmlns:a16="http://schemas.microsoft.com/office/drawing/2014/main" id="{3C39EA5B-4200-FDCA-EFBB-A4E6193051FD}"/>
              </a:ext>
            </a:extLst>
          </p:cNvPr>
          <p:cNvGrpSpPr/>
          <p:nvPr/>
        </p:nvGrpSpPr>
        <p:grpSpPr>
          <a:xfrm>
            <a:off x="793350" y="5476006"/>
            <a:ext cx="3303705" cy="907941"/>
            <a:chOff x="1051444" y="5476006"/>
            <a:chExt cx="3303705" cy="907941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C4AA531-5CAA-4059-D743-11871243A774}"/>
                </a:ext>
              </a:extLst>
            </p:cNvPr>
            <p:cNvSpPr txBox="1"/>
            <p:nvPr/>
          </p:nvSpPr>
          <p:spPr>
            <a:xfrm>
              <a:off x="1132114" y="5476006"/>
              <a:ext cx="3223035" cy="907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>
                  <a:solidFill>
                    <a:srgbClr val="A03624"/>
                  </a:solidFill>
                  <a:latin typeface="CyrillicOld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Е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го ________, его ________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Мгновенным пламенем горят...</a:t>
              </a:r>
            </a:p>
            <a:p>
              <a:pPr>
                <a:spcBef>
                  <a:spcPts val="600"/>
                </a:spcBef>
              </a:pPr>
              <a:r>
                <a:rPr lang="ru-RU" sz="1400" i="1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Пушкин А. С.</a:t>
              </a:r>
            </a:p>
          </p:txBody>
        </p:sp>
        <p:cxnSp>
          <p:nvCxnSpPr>
            <p:cNvPr id="45" name="Прямая соединительная линия 44">
              <a:extLst>
                <a:ext uri="{FF2B5EF4-FFF2-40B4-BE49-F238E27FC236}">
                  <a16:creationId xmlns:a16="http://schemas.microsoft.com/office/drawing/2014/main" id="{27D6A8D9-5B54-F411-F410-FF9874CB96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51444" y="5629136"/>
              <a:ext cx="4244" cy="648572"/>
            </a:xfrm>
            <a:prstGeom prst="line">
              <a:avLst/>
            </a:prstGeom>
            <a:ln w="12700">
              <a:solidFill>
                <a:srgbClr val="A03624"/>
              </a:solidFill>
              <a:headEnd type="diamond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0" name="Группа 1039">
            <a:extLst>
              <a:ext uri="{FF2B5EF4-FFF2-40B4-BE49-F238E27FC236}">
                <a16:creationId xmlns:a16="http://schemas.microsoft.com/office/drawing/2014/main" id="{77530146-828D-5C9E-25E1-CBDB2E8E61C8}"/>
              </a:ext>
            </a:extLst>
          </p:cNvPr>
          <p:cNvGrpSpPr/>
          <p:nvPr/>
        </p:nvGrpSpPr>
        <p:grpSpPr>
          <a:xfrm>
            <a:off x="4965184" y="1702913"/>
            <a:ext cx="3389939" cy="1769715"/>
            <a:chOff x="1055688" y="7144052"/>
            <a:chExt cx="3389939" cy="1769715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5016EA7-1C63-0CDA-580A-0A554DA8DF17}"/>
                </a:ext>
              </a:extLst>
            </p:cNvPr>
            <p:cNvSpPr txBox="1"/>
            <p:nvPr/>
          </p:nvSpPr>
          <p:spPr>
            <a:xfrm>
              <a:off x="1132114" y="7144052"/>
              <a:ext cx="3313513" cy="1769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>
                  <a:solidFill>
                    <a:srgbClr val="A03624"/>
                  </a:solidFill>
                  <a:latin typeface="CyrillicOld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Р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оссия! в злые дни Батыя,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Кто, кто монгольскому потопу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Возвел плотину, как не ты?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Чья, в напряженной воле, _________,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За плату рабств, спасла Европу</a:t>
              </a:r>
            </a:p>
            <a:p>
              <a:pPr>
                <a:spcAft>
                  <a:spcPts val="600"/>
                </a:spcAft>
              </a:pP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От Чингис-</a:t>
              </a:r>
              <a:r>
                <a:rPr lang="ru-RU" sz="1400" dirty="0" err="1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хановой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пяты?</a:t>
              </a:r>
            </a:p>
            <a:p>
              <a:r>
                <a:rPr lang="ru-RU" sz="1400" i="1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Брюсов В. Я. </a:t>
              </a:r>
            </a:p>
          </p:txBody>
        </p:sp>
        <p:cxnSp>
          <p:nvCxnSpPr>
            <p:cNvPr id="47" name="Прямая соединительная линия 46">
              <a:extLst>
                <a:ext uri="{FF2B5EF4-FFF2-40B4-BE49-F238E27FC236}">
                  <a16:creationId xmlns:a16="http://schemas.microsoft.com/office/drawing/2014/main" id="{A8AD52D6-57DD-57AD-1732-BCA08D6A794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55688" y="7269040"/>
              <a:ext cx="0" cy="1525466"/>
            </a:xfrm>
            <a:prstGeom prst="line">
              <a:avLst/>
            </a:prstGeom>
            <a:ln w="12700">
              <a:solidFill>
                <a:srgbClr val="A03624"/>
              </a:solidFill>
              <a:headEnd type="diamond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1" name="Группа 1040">
            <a:extLst>
              <a:ext uri="{FF2B5EF4-FFF2-40B4-BE49-F238E27FC236}">
                <a16:creationId xmlns:a16="http://schemas.microsoft.com/office/drawing/2014/main" id="{BB0705F7-96E7-E49E-7DAF-AD5E45B60AD1}"/>
              </a:ext>
            </a:extLst>
          </p:cNvPr>
          <p:cNvGrpSpPr/>
          <p:nvPr/>
        </p:nvGrpSpPr>
        <p:grpSpPr>
          <a:xfrm>
            <a:off x="803275" y="4187531"/>
            <a:ext cx="3740621" cy="1123384"/>
            <a:chOff x="1055688" y="9131372"/>
            <a:chExt cx="3740621" cy="112338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6674E6B-C200-E985-059C-DE18968CDC41}"/>
                </a:ext>
              </a:extLst>
            </p:cNvPr>
            <p:cNvSpPr txBox="1"/>
            <p:nvPr/>
          </p:nvSpPr>
          <p:spPr>
            <a:xfrm>
              <a:off x="1132114" y="9131372"/>
              <a:ext cx="3664195" cy="112338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ru-RU" sz="2000" dirty="0">
                  <a:solidFill>
                    <a:srgbClr val="A03624"/>
                  </a:solidFill>
                  <a:latin typeface="CyrillicOld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Я</a:t>
              </a: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верую, что юные надежды </a:t>
              </a:r>
            </a:p>
            <a:p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Исполнятся, хоть в образе другом,</a:t>
              </a:r>
            </a:p>
            <a:p>
              <a:pPr>
                <a:spcAft>
                  <a:spcPts val="600"/>
                </a:spcAft>
              </a:pPr>
              <a:r>
                <a:rPr lang="ru-RU" sz="14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Что час придет, где мы откроем _______...</a:t>
              </a:r>
            </a:p>
            <a:p>
              <a:r>
                <a:rPr lang="ru-RU" sz="1400" i="1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Павлова К. К. </a:t>
              </a:r>
            </a:p>
          </p:txBody>
        </p:sp>
        <p:cxnSp>
          <p:nvCxnSpPr>
            <p:cNvPr id="49" name="Прямая соединительная линия 48">
              <a:extLst>
                <a:ext uri="{FF2B5EF4-FFF2-40B4-BE49-F238E27FC236}">
                  <a16:creationId xmlns:a16="http://schemas.microsoft.com/office/drawing/2014/main" id="{7FB8A9BE-0434-3E29-F5A3-C240B67515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55688" y="9267092"/>
              <a:ext cx="0" cy="905608"/>
            </a:xfrm>
            <a:prstGeom prst="line">
              <a:avLst/>
            </a:prstGeom>
            <a:ln w="12700">
              <a:solidFill>
                <a:srgbClr val="A03624"/>
              </a:solidFill>
              <a:headEnd type="diamond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6" name="Группа 1045">
            <a:extLst>
              <a:ext uri="{FF2B5EF4-FFF2-40B4-BE49-F238E27FC236}">
                <a16:creationId xmlns:a16="http://schemas.microsoft.com/office/drawing/2014/main" id="{7B12EF4C-A083-6EE5-71B8-552472B3C622}"/>
              </a:ext>
            </a:extLst>
          </p:cNvPr>
          <p:cNvGrpSpPr/>
          <p:nvPr/>
        </p:nvGrpSpPr>
        <p:grpSpPr>
          <a:xfrm>
            <a:off x="10600973" y="6431187"/>
            <a:ext cx="1312505" cy="291033"/>
            <a:chOff x="5402054" y="9452346"/>
            <a:chExt cx="1312505" cy="291033"/>
          </a:xfrm>
        </p:grpSpPr>
        <p:pic>
          <p:nvPicPr>
            <p:cNvPr id="1047" name="Рисунок 1046" descr="Изображение выглядит как обеденный сервиз, посуда, чаша, окружен&#10;&#10;Автоматически созданное описание">
              <a:hlinkClick r:id="rId6"/>
              <a:extLst>
                <a:ext uri="{FF2B5EF4-FFF2-40B4-BE49-F238E27FC236}">
                  <a16:creationId xmlns:a16="http://schemas.microsoft.com/office/drawing/2014/main" id="{035F1D84-5142-471F-68DA-48540A18C29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0711" y="9452346"/>
              <a:ext cx="293848" cy="291033"/>
            </a:xfrm>
            <a:prstGeom prst="rect">
              <a:avLst/>
            </a:prstGeom>
          </p:spPr>
        </p:pic>
        <p:sp>
          <p:nvSpPr>
            <p:cNvPr id="1048" name="TextBox 1047">
              <a:extLst>
                <a:ext uri="{FF2B5EF4-FFF2-40B4-BE49-F238E27FC236}">
                  <a16:creationId xmlns:a16="http://schemas.microsoft.com/office/drawing/2014/main" id="{A76DFDBF-EE77-42D9-1000-E2BA40F704D0}"/>
                </a:ext>
              </a:extLst>
            </p:cNvPr>
            <p:cNvSpPr txBox="1"/>
            <p:nvPr/>
          </p:nvSpPr>
          <p:spPr>
            <a:xfrm>
              <a:off x="5402054" y="9530142"/>
              <a:ext cx="901017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dirty="0" err="1">
                  <a:latin typeface="Roboto Medium" panose="02000000000000000000" pitchFamily="2" charset="0"/>
                  <a:ea typeface="Roboto Medium" panose="02000000000000000000" pitchFamily="2" charset="0"/>
                  <a:cs typeface="Roboto Medium" panose="02000000000000000000" pitchFamily="2" charset="0"/>
                </a:rPr>
                <a:t>zapomnivse.news</a:t>
              </a:r>
              <a:endParaRPr lang="ru-RU" sz="700" dirty="0"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endParaRPr>
            </a:p>
          </p:txBody>
        </p:sp>
        <p:pic>
          <p:nvPicPr>
            <p:cNvPr id="1049" name="Рисунок 1048" descr="Направленный вправо указательный палец, тыльная сторона руки контур">
              <a:hlinkClick r:id="rId6"/>
              <a:extLst>
                <a:ext uri="{FF2B5EF4-FFF2-40B4-BE49-F238E27FC236}">
                  <a16:creationId xmlns:a16="http://schemas.microsoft.com/office/drawing/2014/main" id="{3D4E0529-C207-E10B-010C-FF94F8BEAA9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230812" y="9516962"/>
              <a:ext cx="189899" cy="226417"/>
            </a:xfrm>
            <a:prstGeom prst="rect">
              <a:avLst/>
            </a:prstGeom>
          </p:spPr>
        </p:pic>
      </p:grpSp>
      <p:sp>
        <p:nvSpPr>
          <p:cNvPr id="1051" name="TextBox 1050">
            <a:extLst>
              <a:ext uri="{FF2B5EF4-FFF2-40B4-BE49-F238E27FC236}">
                <a16:creationId xmlns:a16="http://schemas.microsoft.com/office/drawing/2014/main" id="{B68B602C-A5DB-5459-C082-556343868A23}"/>
              </a:ext>
            </a:extLst>
          </p:cNvPr>
          <p:cNvSpPr txBox="1"/>
          <p:nvPr/>
        </p:nvSpPr>
        <p:spPr>
          <a:xfrm>
            <a:off x="7075918" y="5337973"/>
            <a:ext cx="161060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i="1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Нажмите на ссылку в документе </a:t>
            </a:r>
            <a:r>
              <a:rPr lang="en-US" sz="700" i="1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pdf</a:t>
            </a:r>
            <a:r>
              <a:rPr lang="ru-RU" sz="700" i="1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или отсканируйте,</a:t>
            </a:r>
            <a:r>
              <a:rPr lang="en-US" sz="700" i="1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ru-RU" sz="700" i="1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чтобы открыть задание.</a:t>
            </a:r>
          </a:p>
        </p:txBody>
      </p:sp>
      <p:grpSp>
        <p:nvGrpSpPr>
          <p:cNvPr id="1052" name="Группа 1051">
            <a:extLst>
              <a:ext uri="{FF2B5EF4-FFF2-40B4-BE49-F238E27FC236}">
                <a16:creationId xmlns:a16="http://schemas.microsoft.com/office/drawing/2014/main" id="{A5CC0007-830A-22A4-628D-250DC95113FE}"/>
              </a:ext>
            </a:extLst>
          </p:cNvPr>
          <p:cNvGrpSpPr/>
          <p:nvPr/>
        </p:nvGrpSpPr>
        <p:grpSpPr>
          <a:xfrm>
            <a:off x="8732083" y="5337973"/>
            <a:ext cx="623115" cy="233743"/>
            <a:chOff x="5265818" y="8393520"/>
            <a:chExt cx="623115" cy="233743"/>
          </a:xfrm>
          <a:solidFill>
            <a:srgbClr val="A03624"/>
          </a:solidFill>
        </p:grpSpPr>
        <p:pic>
          <p:nvPicPr>
            <p:cNvPr id="1053" name="Рисунок 1052" descr="Камера контур">
              <a:extLst>
                <a:ext uri="{FF2B5EF4-FFF2-40B4-BE49-F238E27FC236}">
                  <a16:creationId xmlns:a16="http://schemas.microsoft.com/office/drawing/2014/main" id="{8738B0C2-8471-61C3-0C50-8B9DBE1F2B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265818" y="8393520"/>
              <a:ext cx="233485" cy="233485"/>
            </a:xfrm>
            <a:prstGeom prst="rect">
              <a:avLst/>
            </a:prstGeom>
          </p:spPr>
        </p:pic>
        <p:pic>
          <p:nvPicPr>
            <p:cNvPr id="1054" name="Рисунок 1053" descr="Направленный вправо указательный палец, тыльная сторона руки контур">
              <a:extLst>
                <a:ext uri="{FF2B5EF4-FFF2-40B4-BE49-F238E27FC236}">
                  <a16:creationId xmlns:a16="http://schemas.microsoft.com/office/drawing/2014/main" id="{3F32305A-21D3-0DC7-2A0B-D8E20EE03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5699034" y="8400846"/>
              <a:ext cx="189899" cy="226417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F0B2A156-AF4E-1DE6-078D-AAE05534FF50}"/>
              </a:ext>
            </a:extLst>
          </p:cNvPr>
          <p:cNvSpPr txBox="1"/>
          <p:nvPr/>
        </p:nvSpPr>
        <p:spPr>
          <a:xfrm>
            <a:off x="928557" y="3181738"/>
            <a:ext cx="10010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пальцами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D543C55-D7AC-5D97-3924-0A5B518AB8C0}"/>
              </a:ext>
            </a:extLst>
          </p:cNvPr>
          <p:cNvSpPr txBox="1"/>
          <p:nvPr/>
        </p:nvSpPr>
        <p:spPr>
          <a:xfrm>
            <a:off x="3139888" y="1977742"/>
            <a:ext cx="571500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глаз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8768E42-B8B9-2B37-AF74-A7ED6447D1B9}"/>
              </a:ext>
            </a:extLst>
          </p:cNvPr>
          <p:cNvSpPr txBox="1"/>
          <p:nvPr/>
        </p:nvSpPr>
        <p:spPr>
          <a:xfrm>
            <a:off x="1845609" y="1971018"/>
            <a:ext cx="5583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губ</a:t>
            </a: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903EBA55-7A1E-A740-DBFC-ACB015DEED0D}"/>
              </a:ext>
            </a:extLst>
          </p:cNvPr>
          <p:cNvSpPr txBox="1"/>
          <p:nvPr/>
        </p:nvSpPr>
        <p:spPr>
          <a:xfrm>
            <a:off x="1456051" y="3391323"/>
            <a:ext cx="8969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зрачков</a:t>
            </a:r>
          </a:p>
        </p:txBody>
      </p:sp>
      <p:sp>
        <p:nvSpPr>
          <p:cNvPr id="1060" name="TextBox 1059">
            <a:extLst>
              <a:ext uri="{FF2B5EF4-FFF2-40B4-BE49-F238E27FC236}">
                <a16:creationId xmlns:a16="http://schemas.microsoft.com/office/drawing/2014/main" id="{C6E03EAD-46EF-789B-4D49-E70BA3E74B47}"/>
              </a:ext>
            </a:extLst>
          </p:cNvPr>
          <p:cNvSpPr txBox="1"/>
          <p:nvPr/>
        </p:nvSpPr>
        <p:spPr>
          <a:xfrm>
            <a:off x="7387464" y="2398408"/>
            <a:ext cx="712249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шея</a:t>
            </a:r>
          </a:p>
        </p:txBody>
      </p:sp>
      <p:sp>
        <p:nvSpPr>
          <p:cNvPr id="1061" name="TextBox 1060">
            <a:extLst>
              <a:ext uri="{FF2B5EF4-FFF2-40B4-BE49-F238E27FC236}">
                <a16:creationId xmlns:a16="http://schemas.microsoft.com/office/drawing/2014/main" id="{A63E3DE5-BC00-B474-1A82-02B24977AE6A}"/>
              </a:ext>
            </a:extLst>
          </p:cNvPr>
          <p:cNvSpPr txBox="1"/>
          <p:nvPr/>
        </p:nvSpPr>
        <p:spPr>
          <a:xfrm>
            <a:off x="2406366" y="5507245"/>
            <a:ext cx="6814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щёки</a:t>
            </a:r>
          </a:p>
        </p:txBody>
      </p:sp>
      <p:sp>
        <p:nvSpPr>
          <p:cNvPr id="1063" name="TextBox 1062">
            <a:extLst>
              <a:ext uri="{FF2B5EF4-FFF2-40B4-BE49-F238E27FC236}">
                <a16:creationId xmlns:a16="http://schemas.microsoft.com/office/drawing/2014/main" id="{8E62025C-A5C0-0456-BDF5-F73236FB1FAE}"/>
              </a:ext>
            </a:extLst>
          </p:cNvPr>
          <p:cNvSpPr txBox="1"/>
          <p:nvPr/>
        </p:nvSpPr>
        <p:spPr>
          <a:xfrm>
            <a:off x="3744685" y="4662390"/>
            <a:ext cx="540327" cy="2495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веки</a:t>
            </a:r>
          </a:p>
        </p:txBody>
      </p:sp>
      <p:sp>
        <p:nvSpPr>
          <p:cNvPr id="1059" name="TextBox 1058">
            <a:extLst>
              <a:ext uri="{FF2B5EF4-FFF2-40B4-BE49-F238E27FC236}">
                <a16:creationId xmlns:a16="http://schemas.microsoft.com/office/drawing/2014/main" id="{4467A587-8648-2B1D-6324-D95418F4F657}"/>
              </a:ext>
            </a:extLst>
          </p:cNvPr>
          <p:cNvSpPr txBox="1"/>
          <p:nvPr/>
        </p:nvSpPr>
        <p:spPr>
          <a:xfrm>
            <a:off x="7027388" y="4781766"/>
            <a:ext cx="575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руки</a:t>
            </a:r>
          </a:p>
        </p:txBody>
      </p:sp>
    </p:spTree>
    <p:extLst>
      <p:ext uri="{BB962C8B-B14F-4D97-AF65-F5344CB8AC3E}">
        <p14:creationId xmlns:p14="http://schemas.microsoft.com/office/powerpoint/2010/main" val="29987102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2429</TotalTime>
  <Words>242</Words>
  <Application>Microsoft Office PowerPoint</Application>
  <PresentationFormat>Широкоэкранный</PresentationFormat>
  <Paragraphs>64</Paragraphs>
  <Slides>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CyrillicOld</vt:lpstr>
      <vt:lpstr>Roboto</vt:lpstr>
      <vt:lpstr>Roboto Medium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Матвеев</dc:creator>
  <cp:lastModifiedBy>365 Pro Plus</cp:lastModifiedBy>
  <cp:revision>13</cp:revision>
  <cp:lastPrinted>2023-05-24T16:42:50Z</cp:lastPrinted>
  <dcterms:created xsi:type="dcterms:W3CDTF">2022-08-05T13:46:44Z</dcterms:created>
  <dcterms:modified xsi:type="dcterms:W3CDTF">2023-05-25T07:21:27Z</dcterms:modified>
</cp:coreProperties>
</file>